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8"/>
  </p:notesMasterIdLst>
  <p:handoutMasterIdLst>
    <p:handoutMasterId r:id="rId29"/>
  </p:handoutMasterIdLst>
  <p:sldIdLst>
    <p:sldId id="256" r:id="rId2"/>
    <p:sldId id="287" r:id="rId3"/>
    <p:sldId id="293" r:id="rId4"/>
    <p:sldId id="311" r:id="rId5"/>
    <p:sldId id="312" r:id="rId6"/>
    <p:sldId id="299" r:id="rId7"/>
    <p:sldId id="315" r:id="rId8"/>
    <p:sldId id="316" r:id="rId9"/>
    <p:sldId id="317" r:id="rId10"/>
    <p:sldId id="318" r:id="rId11"/>
    <p:sldId id="319" r:id="rId12"/>
    <p:sldId id="320" r:id="rId13"/>
    <p:sldId id="321" r:id="rId14"/>
    <p:sldId id="310" r:id="rId15"/>
    <p:sldId id="307" r:id="rId16"/>
    <p:sldId id="308" r:id="rId17"/>
    <p:sldId id="309" r:id="rId18"/>
    <p:sldId id="313" r:id="rId19"/>
    <p:sldId id="296" r:id="rId20"/>
    <p:sldId id="298" r:id="rId21"/>
    <p:sldId id="294" r:id="rId22"/>
    <p:sldId id="304" r:id="rId23"/>
    <p:sldId id="314" r:id="rId24"/>
    <p:sldId id="322" r:id="rId25"/>
    <p:sldId id="306" r:id="rId26"/>
    <p:sldId id="29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935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32" autoAdjust="0"/>
    <p:restoredTop sz="94653" autoAdjust="0"/>
  </p:normalViewPr>
  <p:slideViewPr>
    <p:cSldViewPr>
      <p:cViewPr>
        <p:scale>
          <a:sx n="84" d="100"/>
          <a:sy n="84" d="100"/>
        </p:scale>
        <p:origin x="-3168" y="-16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F9F6504-75E4-4742-B34B-83EAEAC61279}" type="datetimeFigureOut">
              <a:rPr lang="en-US" smtClean="0"/>
              <a:pPr/>
              <a:t>3/29/11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65EC36-42DA-4A99-9ED8-3B7FF64CAE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F7687D-24B7-4204-A7A7-338C96BF7363}" type="datetimeFigureOut">
              <a:rPr lang="en-US" smtClean="0"/>
              <a:pPr/>
              <a:t>3/29/11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239F33-EBBA-42FE-A899-76E02557E1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239F33-EBBA-42FE-A899-76E02557E189}"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Train weeks</a:t>
            </a:r>
          </a:p>
          <a:p>
            <a:pPr>
              <a:buFontTx/>
              <a:buChar char="-"/>
            </a:pPr>
            <a:r>
              <a:rPr lang="en-US" baseline="0" dirty="0" smtClean="0"/>
              <a:t> </a:t>
            </a:r>
            <a:r>
              <a:rPr lang="en-US" baseline="0" dirty="0" err="1" smtClean="0"/>
              <a:t>cond</a:t>
            </a:r>
            <a:r>
              <a:rPr lang="en-US" baseline="0" dirty="0" smtClean="0"/>
              <a:t> booster pump oil sampling</a:t>
            </a:r>
          </a:p>
          <a:p>
            <a:pPr>
              <a:buFontTx/>
              <a:buChar char="-"/>
            </a:pPr>
            <a:r>
              <a:rPr lang="en-US" baseline="0" dirty="0" smtClean="0"/>
              <a:t>SGFP speed Changes</a:t>
            </a:r>
          </a:p>
          <a:p>
            <a:pPr>
              <a:buFontTx/>
              <a:buChar char="-"/>
            </a:pPr>
            <a:r>
              <a:rPr lang="en-US" baseline="0" dirty="0" smtClean="0"/>
              <a:t>Charging </a:t>
            </a:r>
            <a:r>
              <a:rPr lang="en-US" baseline="0" dirty="0" err="1" smtClean="0"/>
              <a:t>pps</a:t>
            </a:r>
            <a:endParaRPr lang="en-US" baseline="0" dirty="0" smtClean="0"/>
          </a:p>
          <a:p>
            <a:pPr>
              <a:buFontTx/>
              <a:buChar char="-"/>
            </a:pPr>
            <a:r>
              <a:rPr lang="en-US" baseline="0" dirty="0" smtClean="0"/>
              <a:t>2B EDG Speed Swings</a:t>
            </a:r>
          </a:p>
          <a:p>
            <a:pPr>
              <a:buFontTx/>
              <a:buChar char="-"/>
            </a:pPr>
            <a:r>
              <a:rPr lang="en-US" baseline="0" dirty="0" err="1" smtClean="0"/>
              <a:t>Annuncaitor</a:t>
            </a:r>
            <a:r>
              <a:rPr lang="en-US" baseline="0" dirty="0" smtClean="0"/>
              <a:t> cards</a:t>
            </a:r>
          </a:p>
          <a:p>
            <a:pPr>
              <a:buFontTx/>
              <a:buChar char="-"/>
            </a:pPr>
            <a:r>
              <a:rPr lang="en-US" baseline="0" dirty="0" smtClean="0"/>
              <a:t>Process Computer</a:t>
            </a:r>
          </a:p>
          <a:p>
            <a:pPr>
              <a:buFontTx/>
              <a:buChar char="-"/>
            </a:pPr>
            <a:r>
              <a:rPr lang="en-US" baseline="0" dirty="0" smtClean="0"/>
              <a:t>R/Y System actions</a:t>
            </a:r>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Train weeks</a:t>
            </a:r>
          </a:p>
          <a:p>
            <a:pPr>
              <a:buFontTx/>
              <a:buChar char="-"/>
            </a:pPr>
            <a:r>
              <a:rPr lang="en-US" baseline="0" dirty="0" smtClean="0"/>
              <a:t> </a:t>
            </a:r>
            <a:r>
              <a:rPr lang="en-US" baseline="0" dirty="0" err="1" smtClean="0"/>
              <a:t>cond</a:t>
            </a:r>
            <a:r>
              <a:rPr lang="en-US" baseline="0" dirty="0" smtClean="0"/>
              <a:t> booster pump oil sampling</a:t>
            </a:r>
          </a:p>
          <a:p>
            <a:pPr>
              <a:buFontTx/>
              <a:buChar char="-"/>
            </a:pPr>
            <a:r>
              <a:rPr lang="en-US" baseline="0" dirty="0" smtClean="0"/>
              <a:t>SGFP speed Changes</a:t>
            </a:r>
          </a:p>
          <a:p>
            <a:pPr>
              <a:buFontTx/>
              <a:buChar char="-"/>
            </a:pPr>
            <a:r>
              <a:rPr lang="en-US" baseline="0" dirty="0" smtClean="0"/>
              <a:t>Charging </a:t>
            </a:r>
            <a:r>
              <a:rPr lang="en-US" baseline="0" dirty="0" err="1" smtClean="0"/>
              <a:t>pps</a:t>
            </a:r>
            <a:endParaRPr lang="en-US" baseline="0" dirty="0" smtClean="0"/>
          </a:p>
          <a:p>
            <a:pPr>
              <a:buFontTx/>
              <a:buChar char="-"/>
            </a:pPr>
            <a:r>
              <a:rPr lang="en-US" baseline="0" dirty="0" smtClean="0"/>
              <a:t>2B EDG Speed Swings</a:t>
            </a:r>
          </a:p>
          <a:p>
            <a:pPr>
              <a:buFontTx/>
              <a:buChar char="-"/>
            </a:pPr>
            <a:r>
              <a:rPr lang="en-US" baseline="0" dirty="0" err="1" smtClean="0"/>
              <a:t>Annuncaitor</a:t>
            </a:r>
            <a:r>
              <a:rPr lang="en-US" baseline="0" dirty="0" smtClean="0"/>
              <a:t> cards</a:t>
            </a:r>
          </a:p>
          <a:p>
            <a:pPr>
              <a:buFontTx/>
              <a:buChar char="-"/>
            </a:pPr>
            <a:r>
              <a:rPr lang="en-US" baseline="0" dirty="0" smtClean="0"/>
              <a:t>Process Computer</a:t>
            </a:r>
          </a:p>
          <a:p>
            <a:pPr>
              <a:buFontTx/>
              <a:buChar char="-"/>
            </a:pPr>
            <a:r>
              <a:rPr lang="en-US" baseline="0" dirty="0" smtClean="0"/>
              <a:t>R/Y System actions</a:t>
            </a:r>
            <a:endParaRPr lang="en-US" dirty="0"/>
          </a:p>
        </p:txBody>
      </p:sp>
      <p:sp>
        <p:nvSpPr>
          <p:cNvPr id="4" name="Slide Number Placeholder 3"/>
          <p:cNvSpPr>
            <a:spLocks noGrp="1"/>
          </p:cNvSpPr>
          <p:nvPr>
            <p:ph type="sldNum" sz="quarter" idx="10"/>
          </p:nvPr>
        </p:nvSpPr>
        <p:spPr/>
        <p:txBody>
          <a:bodyPr/>
          <a:lstStyle/>
          <a:p>
            <a:fld id="{45B5489F-7C84-4E87-929D-F6C4589C2A3D}"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057400"/>
            <a:ext cx="6477000" cy="1470025"/>
          </a:xfrm>
        </p:spPr>
        <p:txBody>
          <a:bodyPr>
            <a:normAutofit/>
          </a:bodyPr>
          <a:lstStyle>
            <a:lvl1pPr>
              <a:defRPr sz="3600">
                <a:solidFill>
                  <a:srgbClr val="09357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00400" y="3810000"/>
            <a:ext cx="5715000" cy="1752600"/>
          </a:xfrm>
        </p:spPr>
        <p:txBody>
          <a:bodyPr>
            <a:normAutofit/>
          </a:bodyPr>
          <a:lstStyle>
            <a:lvl1pPr marL="0" indent="0" algn="ctr">
              <a:buNone/>
              <a:defRPr sz="2000">
                <a:solidFill>
                  <a:srgbClr val="0935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763000" y="6629400"/>
            <a:ext cx="381000" cy="228600"/>
          </a:xfrm>
        </p:spPr>
        <p:txBody>
          <a:bodyPr/>
          <a:lstStyle>
            <a:lvl1pPr>
              <a:defRPr sz="1050"/>
            </a:lvl1pPr>
          </a:lstStyle>
          <a:p>
            <a:fld id="{9EDB96DC-2774-4602-AED4-2F199523ACB1}" type="slidenum">
              <a:rPr lang="en-US" smtClean="0"/>
              <a:pPr/>
              <a:t>‹#›</a:t>
            </a:fld>
            <a:endParaRPr lang="en-US"/>
          </a:p>
        </p:txBody>
      </p:sp>
      <p:pic>
        <p:nvPicPr>
          <p:cNvPr id="8" name="Picture 7" descr="Ginna.jpg"/>
          <p:cNvPicPr>
            <a:picLocks noChangeAspect="1"/>
          </p:cNvPicPr>
          <p:nvPr/>
        </p:nvPicPr>
        <p:blipFill>
          <a:blip r:embed="rId2" cstate="print">
            <a:lum bright="-10000"/>
          </a:blip>
          <a:stretch>
            <a:fillRect/>
          </a:stretch>
        </p:blipFill>
        <p:spPr>
          <a:xfrm>
            <a:off x="228600" y="5638800"/>
            <a:ext cx="1752600" cy="1143000"/>
          </a:xfrm>
          <a:prstGeom prst="rect">
            <a:avLst/>
          </a:prstGeom>
          <a:effectLst>
            <a:outerShdw blurRad="50800" dist="50800" dir="5400000" algn="ctr" rotWithShape="0">
              <a:srgbClr val="000000">
                <a:alpha val="0"/>
              </a:srgbClr>
            </a:outerShdw>
          </a:effectLst>
        </p:spPr>
      </p:pic>
      <p:pic>
        <p:nvPicPr>
          <p:cNvPr id="9" name="Picture 8" descr="9MP.jpg"/>
          <p:cNvPicPr>
            <a:picLocks noChangeAspect="1"/>
          </p:cNvPicPr>
          <p:nvPr/>
        </p:nvPicPr>
        <p:blipFill>
          <a:blip r:embed="rId3" cstate="print">
            <a:lum bright="-10000"/>
          </a:blip>
          <a:stretch>
            <a:fillRect/>
          </a:stretch>
        </p:blipFill>
        <p:spPr>
          <a:xfrm>
            <a:off x="228600" y="4305300"/>
            <a:ext cx="1755775" cy="1169988"/>
          </a:xfrm>
          <a:prstGeom prst="rect">
            <a:avLst/>
          </a:prstGeom>
          <a:effectLst>
            <a:outerShdw blurRad="50800" dist="50800" dir="5400000" algn="ctr" rotWithShape="0">
              <a:srgbClr val="000000">
                <a:alpha val="0"/>
              </a:srgbClr>
            </a:outerShdw>
          </a:effectLst>
        </p:spPr>
      </p:pic>
      <p:pic>
        <p:nvPicPr>
          <p:cNvPr id="11" name="Picture 9" descr="CCNPP.jpg"/>
          <p:cNvPicPr>
            <a:picLocks noChangeAspect="1"/>
          </p:cNvPicPr>
          <p:nvPr/>
        </p:nvPicPr>
        <p:blipFill>
          <a:blip r:embed="rId4" cstate="print"/>
          <a:srcRect/>
          <a:stretch>
            <a:fillRect/>
          </a:stretch>
        </p:blipFill>
        <p:spPr bwMode="auto">
          <a:xfrm>
            <a:off x="228600" y="2990850"/>
            <a:ext cx="1752600" cy="1143000"/>
          </a:xfrm>
          <a:prstGeom prst="rect">
            <a:avLst/>
          </a:prstGeom>
          <a:noFill/>
          <a:ln w="9525">
            <a:noFill/>
            <a:miter lim="800000"/>
            <a:headEnd/>
            <a:tailEnd/>
          </a:ln>
        </p:spPr>
      </p:pic>
      <p:pic>
        <p:nvPicPr>
          <p:cNvPr id="12" name="Picture 10" descr="Candler 1.bmp"/>
          <p:cNvPicPr>
            <a:picLocks noChangeAspect="1"/>
          </p:cNvPicPr>
          <p:nvPr userDrawn="1"/>
        </p:nvPicPr>
        <p:blipFill>
          <a:blip r:embed="rId5" cstate="print"/>
          <a:srcRect/>
          <a:stretch>
            <a:fillRect/>
          </a:stretch>
        </p:blipFill>
        <p:spPr bwMode="auto">
          <a:xfrm>
            <a:off x="228600" y="1704975"/>
            <a:ext cx="1752600" cy="1143000"/>
          </a:xfrm>
          <a:prstGeom prst="rect">
            <a:avLst/>
          </a:prstGeom>
          <a:noFill/>
          <a:ln w="9525">
            <a:noFill/>
            <a:miter lim="800000"/>
            <a:headEnd/>
            <a:tailEnd/>
          </a:ln>
        </p:spPr>
      </p:pic>
      <p:pic>
        <p:nvPicPr>
          <p:cNvPr id="13" name="Picture 12" descr="CENG LLC.jpg"/>
          <p:cNvPicPr>
            <a:picLocks noChangeAspect="1"/>
          </p:cNvPicPr>
          <p:nvPr userDrawn="1"/>
        </p:nvPicPr>
        <p:blipFill>
          <a:blip r:embed="rId6" cstate="print"/>
          <a:stretch>
            <a:fillRect/>
          </a:stretch>
        </p:blipFill>
        <p:spPr>
          <a:xfrm>
            <a:off x="152400" y="152400"/>
            <a:ext cx="2840736" cy="14264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lgn="l">
              <a:defRPr>
                <a:solidFill>
                  <a:srgbClr val="09357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E5815"/>
              </a:buClr>
              <a:buFont typeface="Wingdings" pitchFamily="2" charset="2"/>
              <a:buChar char="§"/>
              <a:defRPr/>
            </a:lvl1pPr>
            <a:lvl2pPr>
              <a:buClr>
                <a:srgbClr val="FE5815"/>
              </a:buClr>
              <a:defRPr/>
            </a:lvl2pPr>
            <a:lvl3pPr>
              <a:buClr>
                <a:srgbClr val="FE5815"/>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763000" y="6477001"/>
            <a:ext cx="381000" cy="381000"/>
          </a:xfrm>
        </p:spPr>
        <p:txBody>
          <a:bodyPr/>
          <a:lstStyle>
            <a:lvl1pPr>
              <a:defRPr sz="1000"/>
            </a:lvl1pPr>
          </a:lstStyle>
          <a:p>
            <a:fld id="{9EDB96DC-2774-4602-AED4-2F199523ACB1}" type="slidenum">
              <a:rPr lang="en-US" smtClean="0"/>
              <a:pPr/>
              <a:t>‹#›</a:t>
            </a:fld>
            <a:endParaRPr lang="en-US"/>
          </a:p>
        </p:txBody>
      </p:sp>
      <p:pic>
        <p:nvPicPr>
          <p:cNvPr id="10" name="Picture 9" descr="Ginna.jpg"/>
          <p:cNvPicPr>
            <a:picLocks noChangeAspect="1"/>
          </p:cNvPicPr>
          <p:nvPr/>
        </p:nvPicPr>
        <p:blipFill>
          <a:blip r:embed="rId2" cstate="print">
            <a:lum bright="-10000"/>
          </a:blip>
          <a:stretch>
            <a:fillRect/>
          </a:stretch>
        </p:blipFill>
        <p:spPr bwMode="auto">
          <a:xfrm>
            <a:off x="7745417" y="6173788"/>
            <a:ext cx="960437" cy="625475"/>
          </a:xfrm>
          <a:prstGeom prst="rect">
            <a:avLst/>
          </a:prstGeom>
          <a:effectLst>
            <a:outerShdw blurRad="50800" dist="50800" dir="5400000" algn="ctr" rotWithShape="0">
              <a:srgbClr val="000000">
                <a:alpha val="0"/>
              </a:srgbClr>
            </a:outerShdw>
          </a:effectLst>
        </p:spPr>
      </p:pic>
      <p:pic>
        <p:nvPicPr>
          <p:cNvPr id="11" name="Picture 10" descr="9MP.jpg"/>
          <p:cNvPicPr>
            <a:picLocks noChangeAspect="1"/>
          </p:cNvPicPr>
          <p:nvPr/>
        </p:nvPicPr>
        <p:blipFill>
          <a:blip r:embed="rId3" cstate="print">
            <a:lum bright="-10000"/>
          </a:blip>
          <a:stretch>
            <a:fillRect/>
          </a:stretch>
        </p:blipFill>
        <p:spPr bwMode="auto">
          <a:xfrm>
            <a:off x="5964241" y="6173788"/>
            <a:ext cx="939800" cy="625475"/>
          </a:xfrm>
          <a:prstGeom prst="rect">
            <a:avLst/>
          </a:prstGeom>
          <a:effectLst>
            <a:outerShdw blurRad="50800" dist="50800" dir="5400000" algn="ctr" rotWithShape="0">
              <a:srgbClr val="000000">
                <a:alpha val="0"/>
              </a:srgbClr>
            </a:outerShdw>
          </a:effectLst>
        </p:spPr>
      </p:pic>
      <p:pic>
        <p:nvPicPr>
          <p:cNvPr id="13" name="Picture 10" descr="CCNPP.jpg"/>
          <p:cNvPicPr>
            <a:picLocks noChangeAspect="1"/>
          </p:cNvPicPr>
          <p:nvPr/>
        </p:nvPicPr>
        <p:blipFill>
          <a:blip r:embed="rId4" cstate="print"/>
          <a:srcRect/>
          <a:stretch>
            <a:fillRect/>
          </a:stretch>
        </p:blipFill>
        <p:spPr bwMode="auto">
          <a:xfrm>
            <a:off x="2181227" y="6178737"/>
            <a:ext cx="990680" cy="615577"/>
          </a:xfrm>
          <a:prstGeom prst="rect">
            <a:avLst/>
          </a:prstGeom>
          <a:noFill/>
          <a:ln w="9525">
            <a:noFill/>
            <a:miter lim="800000"/>
            <a:headEnd/>
            <a:tailEnd/>
          </a:ln>
        </p:spPr>
      </p:pic>
      <p:pic>
        <p:nvPicPr>
          <p:cNvPr id="9"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cxnSp>
        <p:nvCxnSpPr>
          <p:cNvPr id="14" name="Straight Connector 13"/>
          <p:cNvCxnSpPr/>
          <p:nvPr userDrawn="1"/>
        </p:nvCxnSpPr>
        <p:spPr>
          <a:xfrm>
            <a:off x="0" y="1066800"/>
            <a:ext cx="9144000" cy="1588"/>
          </a:xfrm>
          <a:prstGeom prst="line">
            <a:avLst/>
          </a:prstGeom>
          <a:ln>
            <a:solidFill>
              <a:srgbClr val="FE5815"/>
            </a:solidFill>
          </a:ln>
        </p:spPr>
        <p:style>
          <a:lnRef idx="3">
            <a:schemeClr val="accent1"/>
          </a:lnRef>
          <a:fillRef idx="0">
            <a:schemeClr val="accent1"/>
          </a:fillRef>
          <a:effectRef idx="2">
            <a:schemeClr val="accent1"/>
          </a:effectRef>
          <a:fontRef idx="minor">
            <a:schemeClr val="tx1"/>
          </a:fontRef>
        </p:style>
      </p:cxnSp>
      <p:pic>
        <p:nvPicPr>
          <p:cNvPr id="15" name="Picture 14"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9357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839200" y="6477001"/>
            <a:ext cx="304800" cy="381000"/>
          </a:xfrm>
        </p:spPr>
        <p:txBody>
          <a:bodyPr/>
          <a:lstStyle>
            <a:lvl1pPr>
              <a:defRPr sz="1000"/>
            </a:lvl1pPr>
          </a:lstStyle>
          <a:p>
            <a:fld id="{9EDB96DC-2774-4602-AED4-2F199523ACB1}" type="slidenum">
              <a:rPr lang="en-US" smtClean="0"/>
              <a:pPr/>
              <a:t>‹#›</a:t>
            </a:fld>
            <a:endParaRPr lang="en-US"/>
          </a:p>
        </p:txBody>
      </p:sp>
      <p:pic>
        <p:nvPicPr>
          <p:cNvPr id="10" name="Picture 9" descr="Ginna.jpg"/>
          <p:cNvPicPr>
            <a:picLocks noChangeAspect="1"/>
          </p:cNvPicPr>
          <p:nvPr/>
        </p:nvPicPr>
        <p:blipFill>
          <a:blip r:embed="rId2" cstate="print">
            <a:lum bright="-10000"/>
          </a:blip>
          <a:stretch>
            <a:fillRect/>
          </a:stretch>
        </p:blipFill>
        <p:spPr bwMode="auto">
          <a:xfrm>
            <a:off x="7745417" y="6173788"/>
            <a:ext cx="960437" cy="625475"/>
          </a:xfrm>
          <a:prstGeom prst="rect">
            <a:avLst/>
          </a:prstGeom>
          <a:effectLst>
            <a:outerShdw blurRad="50800" dist="50800" dir="5400000" algn="ctr" rotWithShape="0">
              <a:srgbClr val="000000">
                <a:alpha val="0"/>
              </a:srgbClr>
            </a:outerShdw>
          </a:effectLst>
        </p:spPr>
      </p:pic>
      <p:pic>
        <p:nvPicPr>
          <p:cNvPr id="11" name="Picture 10" descr="9MP.jpg"/>
          <p:cNvPicPr>
            <a:picLocks noChangeAspect="1"/>
          </p:cNvPicPr>
          <p:nvPr/>
        </p:nvPicPr>
        <p:blipFill>
          <a:blip r:embed="rId3" cstate="print">
            <a:lum bright="-10000"/>
          </a:blip>
          <a:stretch>
            <a:fillRect/>
          </a:stretch>
        </p:blipFill>
        <p:spPr bwMode="auto">
          <a:xfrm>
            <a:off x="5964241" y="6173788"/>
            <a:ext cx="939800" cy="625475"/>
          </a:xfrm>
          <a:prstGeom prst="rect">
            <a:avLst/>
          </a:prstGeom>
          <a:effectLst>
            <a:outerShdw blurRad="50800" dist="50800" dir="5400000" algn="ctr" rotWithShape="0">
              <a:srgbClr val="000000">
                <a:alpha val="0"/>
              </a:srgbClr>
            </a:outerShdw>
          </a:effectLst>
        </p:spPr>
      </p:pic>
      <p:pic>
        <p:nvPicPr>
          <p:cNvPr id="13" name="Picture 10" descr="CCNPP.jpg"/>
          <p:cNvPicPr>
            <a:picLocks noChangeAspect="1"/>
          </p:cNvPicPr>
          <p:nvPr/>
        </p:nvPicPr>
        <p:blipFill>
          <a:blip r:embed="rId4" cstate="print"/>
          <a:srcRect/>
          <a:stretch>
            <a:fillRect/>
          </a:stretch>
        </p:blipFill>
        <p:spPr bwMode="auto">
          <a:xfrm>
            <a:off x="2181227" y="6178737"/>
            <a:ext cx="990680" cy="615577"/>
          </a:xfrm>
          <a:prstGeom prst="rect">
            <a:avLst/>
          </a:prstGeom>
          <a:noFill/>
          <a:ln w="9525">
            <a:noFill/>
            <a:miter lim="800000"/>
            <a:headEnd/>
            <a:tailEnd/>
          </a:ln>
        </p:spPr>
      </p:pic>
      <p:pic>
        <p:nvPicPr>
          <p:cNvPr id="9"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pic>
        <p:nvPicPr>
          <p:cNvPr id="14" name="Picture 13"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lgn="l">
              <a:defRPr>
                <a:solidFill>
                  <a:srgbClr val="09357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E5815"/>
              </a:buClr>
              <a:buFont typeface="Wingdings" pitchFamily="2" charset="2"/>
              <a:buChar char="§"/>
              <a:defRPr sz="2800"/>
            </a:lvl1pPr>
            <a:lvl2pPr>
              <a:buClr>
                <a:srgbClr val="FE5815"/>
              </a:buClr>
              <a:defRPr sz="2400"/>
            </a:lvl2pPr>
            <a:lvl3pPr>
              <a:buClr>
                <a:srgbClr val="FE5815"/>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763000" y="6553200"/>
            <a:ext cx="381000" cy="304800"/>
          </a:xfrm>
        </p:spPr>
        <p:txBody>
          <a:bodyPr/>
          <a:lstStyle>
            <a:lvl1pPr>
              <a:defRPr sz="1000"/>
            </a:lvl1pPr>
          </a:lstStyle>
          <a:p>
            <a:fld id="{9EDB96DC-2774-4602-AED4-2F199523ACB1}" type="slidenum">
              <a:rPr lang="en-US" smtClean="0"/>
              <a:pPr/>
              <a:t>‹#›</a:t>
            </a:fld>
            <a:endParaRPr lang="en-US"/>
          </a:p>
        </p:txBody>
      </p:sp>
      <p:pic>
        <p:nvPicPr>
          <p:cNvPr id="11" name="Picture 10" descr="Ginna.jpg"/>
          <p:cNvPicPr>
            <a:picLocks noChangeAspect="1"/>
          </p:cNvPicPr>
          <p:nvPr/>
        </p:nvPicPr>
        <p:blipFill>
          <a:blip r:embed="rId2" cstate="print">
            <a:lum bright="-10000"/>
          </a:blip>
          <a:stretch>
            <a:fillRect/>
          </a:stretch>
        </p:blipFill>
        <p:spPr bwMode="auto">
          <a:xfrm>
            <a:off x="7745417" y="6173788"/>
            <a:ext cx="960437" cy="625475"/>
          </a:xfrm>
          <a:prstGeom prst="rect">
            <a:avLst/>
          </a:prstGeom>
          <a:effectLst>
            <a:outerShdw blurRad="50800" dist="50800" dir="5400000" algn="ctr" rotWithShape="0">
              <a:srgbClr val="000000">
                <a:alpha val="0"/>
              </a:srgbClr>
            </a:outerShdw>
          </a:effectLst>
        </p:spPr>
      </p:pic>
      <p:pic>
        <p:nvPicPr>
          <p:cNvPr id="12" name="Picture 11" descr="9MP.jpg"/>
          <p:cNvPicPr>
            <a:picLocks noChangeAspect="1"/>
          </p:cNvPicPr>
          <p:nvPr/>
        </p:nvPicPr>
        <p:blipFill>
          <a:blip r:embed="rId3" cstate="print">
            <a:lum bright="-10000"/>
          </a:blip>
          <a:stretch>
            <a:fillRect/>
          </a:stretch>
        </p:blipFill>
        <p:spPr bwMode="auto">
          <a:xfrm>
            <a:off x="5964241" y="6173788"/>
            <a:ext cx="939800" cy="625475"/>
          </a:xfrm>
          <a:prstGeom prst="rect">
            <a:avLst/>
          </a:prstGeom>
          <a:effectLst>
            <a:outerShdw blurRad="50800" dist="50800" dir="5400000" algn="ctr" rotWithShape="0">
              <a:srgbClr val="000000">
                <a:alpha val="0"/>
              </a:srgbClr>
            </a:outerShdw>
          </a:effectLst>
        </p:spPr>
      </p:pic>
      <p:pic>
        <p:nvPicPr>
          <p:cNvPr id="14" name="Picture 10" descr="CCNPP.jpg"/>
          <p:cNvPicPr>
            <a:picLocks noChangeAspect="1"/>
          </p:cNvPicPr>
          <p:nvPr/>
        </p:nvPicPr>
        <p:blipFill>
          <a:blip r:embed="rId4" cstate="print"/>
          <a:srcRect/>
          <a:stretch>
            <a:fillRect/>
          </a:stretch>
        </p:blipFill>
        <p:spPr bwMode="auto">
          <a:xfrm>
            <a:off x="2181227" y="6178737"/>
            <a:ext cx="990680" cy="615577"/>
          </a:xfrm>
          <a:prstGeom prst="rect">
            <a:avLst/>
          </a:prstGeom>
          <a:noFill/>
          <a:ln w="9525">
            <a:noFill/>
            <a:miter lim="800000"/>
            <a:headEnd/>
            <a:tailEnd/>
          </a:ln>
        </p:spPr>
      </p:pic>
      <p:pic>
        <p:nvPicPr>
          <p:cNvPr id="10"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cxnSp>
        <p:nvCxnSpPr>
          <p:cNvPr id="15" name="Straight Connector 14"/>
          <p:cNvCxnSpPr/>
          <p:nvPr userDrawn="1"/>
        </p:nvCxnSpPr>
        <p:spPr>
          <a:xfrm>
            <a:off x="0" y="1066800"/>
            <a:ext cx="9144000" cy="1588"/>
          </a:xfrm>
          <a:prstGeom prst="line">
            <a:avLst/>
          </a:prstGeom>
          <a:ln>
            <a:solidFill>
              <a:srgbClr val="FE5815"/>
            </a:solidFill>
          </a:ln>
        </p:spPr>
        <p:style>
          <a:lnRef idx="3">
            <a:schemeClr val="accent1"/>
          </a:lnRef>
          <a:fillRef idx="0">
            <a:schemeClr val="accent1"/>
          </a:fillRef>
          <a:effectRef idx="2">
            <a:schemeClr val="accent1"/>
          </a:effectRef>
          <a:fontRef idx="minor">
            <a:schemeClr val="tx1"/>
          </a:fontRef>
        </p:style>
      </p:cxnSp>
      <p:sp>
        <p:nvSpPr>
          <p:cNvPr id="16" name="Content Placeholder 2"/>
          <p:cNvSpPr>
            <a:spLocks noGrp="1"/>
          </p:cNvSpPr>
          <p:nvPr userDrawn="1">
            <p:ph sz="half" idx="13"/>
          </p:nvPr>
        </p:nvSpPr>
        <p:spPr>
          <a:xfrm>
            <a:off x="4876800" y="1600200"/>
            <a:ext cx="4038600" cy="4525963"/>
          </a:xfrm>
        </p:spPr>
        <p:txBody>
          <a:bodyPr/>
          <a:lstStyle>
            <a:lvl1pPr>
              <a:buClr>
                <a:srgbClr val="FE5815"/>
              </a:buClr>
              <a:buFont typeface="Wingdings" pitchFamily="2" charset="2"/>
              <a:buChar char="§"/>
              <a:defRPr sz="2800"/>
            </a:lvl1pPr>
            <a:lvl2pPr>
              <a:buClr>
                <a:srgbClr val="FE5815"/>
              </a:buClr>
              <a:defRPr sz="2400"/>
            </a:lvl2pPr>
            <a:lvl3pPr>
              <a:buClr>
                <a:srgbClr val="FE5815"/>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lgn="l">
              <a:defRPr>
                <a:solidFill>
                  <a:srgbClr val="09357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763000" y="6553200"/>
            <a:ext cx="381000" cy="304800"/>
          </a:xfrm>
        </p:spPr>
        <p:txBody>
          <a:bodyPr/>
          <a:lstStyle>
            <a:lvl1pPr>
              <a:defRPr sz="1000"/>
            </a:lvl1pPr>
          </a:lstStyle>
          <a:p>
            <a:fld id="{9EDB96DC-2774-4602-AED4-2F199523ACB1}" type="slidenum">
              <a:rPr lang="en-US" smtClean="0"/>
              <a:pPr/>
              <a:t>‹#›</a:t>
            </a:fld>
            <a:endParaRPr lang="en-US"/>
          </a:p>
        </p:txBody>
      </p:sp>
      <p:pic>
        <p:nvPicPr>
          <p:cNvPr id="13" name="Picture 12" descr="Ginna.jpg"/>
          <p:cNvPicPr>
            <a:picLocks noChangeAspect="1"/>
          </p:cNvPicPr>
          <p:nvPr/>
        </p:nvPicPr>
        <p:blipFill>
          <a:blip r:embed="rId2" cstate="print">
            <a:lum bright="-10000"/>
          </a:blip>
          <a:stretch>
            <a:fillRect/>
          </a:stretch>
        </p:blipFill>
        <p:spPr bwMode="auto">
          <a:xfrm>
            <a:off x="7745417" y="6173788"/>
            <a:ext cx="960437" cy="625475"/>
          </a:xfrm>
          <a:prstGeom prst="rect">
            <a:avLst/>
          </a:prstGeom>
          <a:effectLst>
            <a:outerShdw blurRad="50800" dist="50800" dir="5400000" algn="ctr" rotWithShape="0">
              <a:srgbClr val="000000">
                <a:alpha val="0"/>
              </a:srgbClr>
            </a:outerShdw>
          </a:effectLst>
        </p:spPr>
      </p:pic>
      <p:pic>
        <p:nvPicPr>
          <p:cNvPr id="14" name="Picture 13" descr="9MP.jpg"/>
          <p:cNvPicPr>
            <a:picLocks noChangeAspect="1"/>
          </p:cNvPicPr>
          <p:nvPr/>
        </p:nvPicPr>
        <p:blipFill>
          <a:blip r:embed="rId3" cstate="print">
            <a:lum bright="-10000"/>
          </a:blip>
          <a:stretch>
            <a:fillRect/>
          </a:stretch>
        </p:blipFill>
        <p:spPr bwMode="auto">
          <a:xfrm>
            <a:off x="5964241" y="6173788"/>
            <a:ext cx="939800" cy="625475"/>
          </a:xfrm>
          <a:prstGeom prst="rect">
            <a:avLst/>
          </a:prstGeom>
          <a:effectLst>
            <a:outerShdw blurRad="50800" dist="50800" dir="5400000" algn="ctr" rotWithShape="0">
              <a:srgbClr val="000000">
                <a:alpha val="0"/>
              </a:srgbClr>
            </a:outerShdw>
          </a:effectLst>
        </p:spPr>
      </p:pic>
      <p:pic>
        <p:nvPicPr>
          <p:cNvPr id="16" name="Picture 10" descr="CCNPP.jpg"/>
          <p:cNvPicPr>
            <a:picLocks noChangeAspect="1"/>
          </p:cNvPicPr>
          <p:nvPr/>
        </p:nvPicPr>
        <p:blipFill>
          <a:blip r:embed="rId4" cstate="print"/>
          <a:srcRect/>
          <a:stretch>
            <a:fillRect/>
          </a:stretch>
        </p:blipFill>
        <p:spPr bwMode="auto">
          <a:xfrm>
            <a:off x="2181227" y="6178737"/>
            <a:ext cx="990680" cy="615577"/>
          </a:xfrm>
          <a:prstGeom prst="rect">
            <a:avLst/>
          </a:prstGeom>
          <a:noFill/>
          <a:ln w="9525">
            <a:noFill/>
            <a:miter lim="800000"/>
            <a:headEnd/>
            <a:tailEnd/>
          </a:ln>
        </p:spPr>
      </p:pic>
      <p:pic>
        <p:nvPicPr>
          <p:cNvPr id="12"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cxnSp>
        <p:nvCxnSpPr>
          <p:cNvPr id="17" name="Straight Connector 16"/>
          <p:cNvCxnSpPr/>
          <p:nvPr userDrawn="1"/>
        </p:nvCxnSpPr>
        <p:spPr>
          <a:xfrm>
            <a:off x="0" y="1066800"/>
            <a:ext cx="9144000" cy="1588"/>
          </a:xfrm>
          <a:prstGeom prst="line">
            <a:avLst/>
          </a:prstGeom>
          <a:ln>
            <a:solidFill>
              <a:srgbClr val="FE5815"/>
            </a:solidFill>
          </a:ln>
        </p:spPr>
        <p:style>
          <a:lnRef idx="3">
            <a:schemeClr val="accent1"/>
          </a:lnRef>
          <a:fillRef idx="0">
            <a:schemeClr val="accent1"/>
          </a:fillRef>
          <a:effectRef idx="2">
            <a:schemeClr val="accent1"/>
          </a:effectRef>
          <a:fontRef idx="minor">
            <a:schemeClr val="tx1"/>
          </a:fontRef>
        </p:style>
      </p:cxnSp>
      <p:pic>
        <p:nvPicPr>
          <p:cNvPr id="18" name="Picture 17"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lgn="l">
              <a:defRPr>
                <a:solidFill>
                  <a:srgbClr val="09357A"/>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8763000" y="6477001"/>
            <a:ext cx="381000" cy="381000"/>
          </a:xfrm>
        </p:spPr>
        <p:txBody>
          <a:bodyPr/>
          <a:lstStyle>
            <a:lvl1pPr>
              <a:defRPr sz="1000"/>
            </a:lvl1pPr>
          </a:lstStyle>
          <a:p>
            <a:fld id="{9EDB96DC-2774-4602-AED4-2F199523ACB1}" type="slidenum">
              <a:rPr lang="en-US" smtClean="0"/>
              <a:pPr/>
              <a:t>‹#›</a:t>
            </a:fld>
            <a:endParaRPr lang="en-US"/>
          </a:p>
        </p:txBody>
      </p:sp>
      <p:pic>
        <p:nvPicPr>
          <p:cNvPr id="9" name="Picture 8" descr="Ginna.jpg"/>
          <p:cNvPicPr>
            <a:picLocks noChangeAspect="1"/>
          </p:cNvPicPr>
          <p:nvPr/>
        </p:nvPicPr>
        <p:blipFill>
          <a:blip r:embed="rId2" cstate="print">
            <a:lum bright="-10000"/>
          </a:blip>
          <a:stretch>
            <a:fillRect/>
          </a:stretch>
        </p:blipFill>
        <p:spPr bwMode="auto">
          <a:xfrm>
            <a:off x="7745417" y="6173788"/>
            <a:ext cx="960437" cy="625475"/>
          </a:xfrm>
          <a:prstGeom prst="rect">
            <a:avLst/>
          </a:prstGeom>
          <a:effectLst>
            <a:outerShdw blurRad="50800" dist="50800" dir="5400000" algn="ctr" rotWithShape="0">
              <a:srgbClr val="000000">
                <a:alpha val="0"/>
              </a:srgbClr>
            </a:outerShdw>
          </a:effectLst>
        </p:spPr>
      </p:pic>
      <p:pic>
        <p:nvPicPr>
          <p:cNvPr id="10" name="Picture 9" descr="9MP.jpg"/>
          <p:cNvPicPr>
            <a:picLocks noChangeAspect="1"/>
          </p:cNvPicPr>
          <p:nvPr/>
        </p:nvPicPr>
        <p:blipFill>
          <a:blip r:embed="rId3" cstate="print">
            <a:lum bright="-10000"/>
          </a:blip>
          <a:stretch>
            <a:fillRect/>
          </a:stretch>
        </p:blipFill>
        <p:spPr bwMode="auto">
          <a:xfrm>
            <a:off x="5964241" y="6173788"/>
            <a:ext cx="939800" cy="625475"/>
          </a:xfrm>
          <a:prstGeom prst="rect">
            <a:avLst/>
          </a:prstGeom>
          <a:effectLst>
            <a:outerShdw blurRad="50800" dist="50800" dir="5400000" algn="ctr" rotWithShape="0">
              <a:srgbClr val="000000">
                <a:alpha val="0"/>
              </a:srgbClr>
            </a:outerShdw>
          </a:effectLst>
        </p:spPr>
      </p:pic>
      <p:pic>
        <p:nvPicPr>
          <p:cNvPr id="12" name="Picture 10" descr="CCNPP.jpg"/>
          <p:cNvPicPr>
            <a:picLocks noChangeAspect="1"/>
          </p:cNvPicPr>
          <p:nvPr/>
        </p:nvPicPr>
        <p:blipFill>
          <a:blip r:embed="rId4" cstate="print"/>
          <a:srcRect/>
          <a:stretch>
            <a:fillRect/>
          </a:stretch>
        </p:blipFill>
        <p:spPr bwMode="auto">
          <a:xfrm>
            <a:off x="2181227" y="6178737"/>
            <a:ext cx="990680" cy="615577"/>
          </a:xfrm>
          <a:prstGeom prst="rect">
            <a:avLst/>
          </a:prstGeom>
          <a:noFill/>
          <a:ln w="9525">
            <a:noFill/>
            <a:miter lim="800000"/>
            <a:headEnd/>
            <a:tailEnd/>
          </a:ln>
        </p:spPr>
      </p:pic>
      <p:pic>
        <p:nvPicPr>
          <p:cNvPr id="8"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cxnSp>
        <p:nvCxnSpPr>
          <p:cNvPr id="13" name="Straight Connector 12"/>
          <p:cNvCxnSpPr/>
          <p:nvPr userDrawn="1"/>
        </p:nvCxnSpPr>
        <p:spPr>
          <a:xfrm>
            <a:off x="0" y="1066800"/>
            <a:ext cx="9144000" cy="1588"/>
          </a:xfrm>
          <a:prstGeom prst="line">
            <a:avLst/>
          </a:prstGeom>
          <a:ln>
            <a:solidFill>
              <a:srgbClr val="FE5815"/>
            </a:solidFill>
          </a:ln>
        </p:spPr>
        <p:style>
          <a:lnRef idx="3">
            <a:schemeClr val="accent1"/>
          </a:lnRef>
          <a:fillRef idx="0">
            <a:schemeClr val="accent1"/>
          </a:fillRef>
          <a:effectRef idx="2">
            <a:schemeClr val="accent1"/>
          </a:effectRef>
          <a:fontRef idx="minor">
            <a:schemeClr val="tx1"/>
          </a:fontRef>
        </p:style>
      </p:cxnSp>
      <p:pic>
        <p:nvPicPr>
          <p:cNvPr id="14" name="Picture 13"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839200" y="6477001"/>
            <a:ext cx="304800" cy="381000"/>
          </a:xfrm>
        </p:spPr>
        <p:txBody>
          <a:bodyPr/>
          <a:lstStyle>
            <a:lvl1pPr>
              <a:defRPr sz="1000"/>
            </a:lvl1pPr>
          </a:lstStyle>
          <a:p>
            <a:fld id="{9EDB96DC-2774-4602-AED4-2F199523ACB1}" type="slidenum">
              <a:rPr lang="en-US" smtClean="0"/>
              <a:pPr/>
              <a:t>‹#›</a:t>
            </a:fld>
            <a:endParaRPr lang="en-US"/>
          </a:p>
        </p:txBody>
      </p:sp>
      <p:sp>
        <p:nvSpPr>
          <p:cNvPr id="5" name="Date Placeholder 2"/>
          <p:cNvSpPr txBox="1">
            <a:spLocks/>
          </p:cNvSpPr>
          <p:nvPr userDrawn="1"/>
        </p:nvSpPr>
        <p:spPr>
          <a:xfrm>
            <a:off x="609600" y="65087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6A9F76FF-C94E-4727-8288-EAA9158E1951}"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3/29/11</a:t>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9" name="Picture 8" descr="Ginna.jpg"/>
          <p:cNvPicPr>
            <a:picLocks noChangeAspect="1"/>
          </p:cNvPicPr>
          <p:nvPr/>
        </p:nvPicPr>
        <p:blipFill>
          <a:blip r:embed="rId2" cstate="print">
            <a:lum bright="-10000"/>
          </a:blip>
          <a:stretch>
            <a:fillRect/>
          </a:stretch>
        </p:blipFill>
        <p:spPr bwMode="auto">
          <a:xfrm>
            <a:off x="7745419" y="6173788"/>
            <a:ext cx="960437" cy="625475"/>
          </a:xfrm>
          <a:prstGeom prst="rect">
            <a:avLst/>
          </a:prstGeom>
          <a:effectLst>
            <a:outerShdw blurRad="50800" dist="50800" dir="5400000" algn="ctr" rotWithShape="0">
              <a:srgbClr val="000000">
                <a:alpha val="0"/>
              </a:srgbClr>
            </a:outerShdw>
          </a:effectLst>
        </p:spPr>
      </p:pic>
      <p:pic>
        <p:nvPicPr>
          <p:cNvPr id="10" name="Picture 9" descr="9MP.jpg"/>
          <p:cNvPicPr>
            <a:picLocks noChangeAspect="1"/>
          </p:cNvPicPr>
          <p:nvPr/>
        </p:nvPicPr>
        <p:blipFill>
          <a:blip r:embed="rId3" cstate="print">
            <a:lum bright="-10000"/>
          </a:blip>
          <a:stretch>
            <a:fillRect/>
          </a:stretch>
        </p:blipFill>
        <p:spPr bwMode="auto">
          <a:xfrm>
            <a:off x="5964243" y="6173788"/>
            <a:ext cx="939800" cy="625475"/>
          </a:xfrm>
          <a:prstGeom prst="rect">
            <a:avLst/>
          </a:prstGeom>
          <a:effectLst>
            <a:outerShdw blurRad="50800" dist="50800" dir="5400000" algn="ctr" rotWithShape="0">
              <a:srgbClr val="000000">
                <a:alpha val="0"/>
              </a:srgbClr>
            </a:outerShdw>
          </a:effectLst>
        </p:spPr>
      </p:pic>
      <p:pic>
        <p:nvPicPr>
          <p:cNvPr id="12" name="Picture 10" descr="CCNPP.jpg"/>
          <p:cNvPicPr>
            <a:picLocks noChangeAspect="1"/>
          </p:cNvPicPr>
          <p:nvPr/>
        </p:nvPicPr>
        <p:blipFill>
          <a:blip r:embed="rId4" cstate="print"/>
          <a:srcRect/>
          <a:stretch>
            <a:fillRect/>
          </a:stretch>
        </p:blipFill>
        <p:spPr bwMode="auto">
          <a:xfrm>
            <a:off x="2181229" y="6178737"/>
            <a:ext cx="990680" cy="615577"/>
          </a:xfrm>
          <a:prstGeom prst="rect">
            <a:avLst/>
          </a:prstGeom>
          <a:noFill/>
          <a:ln w="9525">
            <a:noFill/>
            <a:miter lim="800000"/>
            <a:headEnd/>
            <a:tailEnd/>
          </a:ln>
        </p:spPr>
      </p:pic>
      <p:pic>
        <p:nvPicPr>
          <p:cNvPr id="8" name="Picture 13" descr="Candler 1.bmp"/>
          <p:cNvPicPr>
            <a:picLocks noChangeAspect="1"/>
          </p:cNvPicPr>
          <p:nvPr userDrawn="1"/>
        </p:nvPicPr>
        <p:blipFill>
          <a:blip r:embed="rId5" cstate="print"/>
          <a:srcRect/>
          <a:stretch>
            <a:fillRect/>
          </a:stretch>
        </p:blipFill>
        <p:spPr bwMode="auto">
          <a:xfrm>
            <a:off x="609600" y="6169025"/>
            <a:ext cx="960438" cy="612775"/>
          </a:xfrm>
          <a:prstGeom prst="rect">
            <a:avLst/>
          </a:prstGeom>
          <a:noFill/>
          <a:ln w="9525">
            <a:noFill/>
            <a:miter lim="800000"/>
            <a:headEnd/>
            <a:tailEnd/>
          </a:ln>
        </p:spPr>
      </p:pic>
      <p:pic>
        <p:nvPicPr>
          <p:cNvPr id="13" name="Picture 12" descr="CENG LLC.jpg"/>
          <p:cNvPicPr>
            <a:picLocks noChangeAspect="1"/>
          </p:cNvPicPr>
          <p:nvPr userDrawn="1"/>
        </p:nvPicPr>
        <p:blipFill>
          <a:blip r:embed="rId6" cstate="print"/>
          <a:stretch>
            <a:fillRect/>
          </a:stretch>
        </p:blipFill>
        <p:spPr>
          <a:xfrm>
            <a:off x="3928481" y="6172200"/>
            <a:ext cx="1329319" cy="6675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96DC-2774-4602-AED4-2F199523AC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057400"/>
            <a:ext cx="6477000" cy="1470025"/>
          </a:xfrm>
        </p:spPr>
        <p:txBody>
          <a:bodyPr>
            <a:noAutofit/>
          </a:bodyPr>
          <a:lstStyle/>
          <a:p>
            <a:r>
              <a:rPr lang="en-US" dirty="0" smtClean="0"/>
              <a:t>Calvert Cliffs </a:t>
            </a:r>
            <a:br>
              <a:rPr lang="en-US" dirty="0" smtClean="0"/>
            </a:br>
            <a:r>
              <a:rPr lang="en-US" dirty="0" smtClean="0"/>
              <a:t>A Case for Change</a:t>
            </a:r>
            <a:br>
              <a:rPr lang="en-US" dirty="0" smtClean="0"/>
            </a:br>
            <a:endParaRPr lang="en-US" dirty="0"/>
          </a:p>
        </p:txBody>
      </p:sp>
      <p:sp>
        <p:nvSpPr>
          <p:cNvPr id="3" name="Subtitle 2"/>
          <p:cNvSpPr>
            <a:spLocks noGrp="1"/>
          </p:cNvSpPr>
          <p:nvPr>
            <p:ph type="subTitle" idx="1"/>
          </p:nvPr>
        </p:nvSpPr>
        <p:spPr>
          <a:xfrm>
            <a:off x="2514600" y="3810000"/>
            <a:ext cx="6400800" cy="1752600"/>
          </a:xfrm>
        </p:spPr>
        <p:txBody>
          <a:bodyPr>
            <a:normAutofit/>
          </a:bodyPr>
          <a:lstStyle/>
          <a:p>
            <a:endParaRPr lang="en-US" dirty="0" smtClean="0"/>
          </a:p>
          <a:p>
            <a:r>
              <a:rPr lang="en-US" sz="2800" i="1" dirty="0" smtClean="0"/>
              <a:t>Thomas Trepanier</a:t>
            </a:r>
          </a:p>
          <a:p>
            <a:r>
              <a:rPr lang="en-US" i="1" dirty="0" smtClean="0"/>
              <a:t>Constellation Energy Nuclear Group</a:t>
            </a:r>
          </a:p>
          <a:p>
            <a:r>
              <a:rPr lang="en-US" i="1" dirty="0" smtClean="0"/>
              <a:t>Plant General Manager, Calvert Cliffs Nuclear Power Plant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 fault</a:t>
            </a:r>
            <a:endParaRPr lang="en-US" dirty="0"/>
          </a:p>
        </p:txBody>
      </p:sp>
      <p:pic>
        <p:nvPicPr>
          <p:cNvPr id="5" name="Content Placeholder 4" descr="P-13000-1.jpg"/>
          <p:cNvPicPr>
            <a:picLocks noGrp="1" noChangeAspect="1"/>
          </p:cNvPicPr>
          <p:nvPr>
            <p:ph sz="half" idx="1"/>
          </p:nvPr>
        </p:nvPicPr>
        <p:blipFill>
          <a:blip r:embed="rId3" cstate="print"/>
          <a:stretch>
            <a:fillRect/>
          </a:stretch>
        </p:blipFill>
        <p:spPr>
          <a:xfrm>
            <a:off x="2667000" y="2286000"/>
            <a:ext cx="4754880" cy="3566160"/>
          </a:xfrm>
        </p:spPr>
      </p:pic>
      <p:sp>
        <p:nvSpPr>
          <p:cNvPr id="4" name="Slide Number Placeholder 3"/>
          <p:cNvSpPr>
            <a:spLocks noGrp="1"/>
          </p:cNvSpPr>
          <p:nvPr>
            <p:ph type="sldNum" sz="quarter" idx="12"/>
          </p:nvPr>
        </p:nvSpPr>
        <p:spPr/>
        <p:txBody>
          <a:bodyPr/>
          <a:lstStyle/>
          <a:p>
            <a:fld id="{9EDB96DC-2774-4602-AED4-2F199523ACB1}" type="slidenum">
              <a:rPr lang="en-US" smtClean="0"/>
              <a:pPr/>
              <a:t>10</a:t>
            </a:fld>
            <a:endParaRPr lang="en-US"/>
          </a:p>
        </p:txBody>
      </p:sp>
      <p:sp>
        <p:nvSpPr>
          <p:cNvPr id="6" name="Content Placeholder 5"/>
          <p:cNvSpPr>
            <a:spLocks noGrp="1"/>
          </p:cNvSpPr>
          <p:nvPr>
            <p:ph sz="half" idx="13"/>
          </p:nvPr>
        </p:nvSpPr>
        <p:spPr>
          <a:xfrm>
            <a:off x="9982200" y="1371600"/>
            <a:ext cx="4038600" cy="4525963"/>
          </a:xfrm>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Relay</a:t>
            </a:r>
            <a:endParaRPr lang="en-US" dirty="0"/>
          </a:p>
        </p:txBody>
      </p:sp>
      <p:sp>
        <p:nvSpPr>
          <p:cNvPr id="3" name="Slide Number Placeholder 2"/>
          <p:cNvSpPr>
            <a:spLocks noGrp="1"/>
          </p:cNvSpPr>
          <p:nvPr>
            <p:ph type="sldNum" sz="quarter" idx="12"/>
          </p:nvPr>
        </p:nvSpPr>
        <p:spPr/>
        <p:txBody>
          <a:bodyPr/>
          <a:lstStyle/>
          <a:p>
            <a:fld id="{9EDB96DC-2774-4602-AED4-2F199523ACB1}" type="slidenum">
              <a:rPr lang="en-US" smtClean="0"/>
              <a:pPr/>
              <a:t>11</a:t>
            </a:fld>
            <a:endParaRPr lang="en-US"/>
          </a:p>
        </p:txBody>
      </p:sp>
      <p:pic>
        <p:nvPicPr>
          <p:cNvPr id="4" name="Content Placeholder 5" descr="101_2585.JPG"/>
          <p:cNvPicPr>
            <a:picLocks noChangeAspect="1"/>
          </p:cNvPicPr>
          <p:nvPr/>
        </p:nvPicPr>
        <p:blipFill>
          <a:blip r:embed="rId2" cstate="print"/>
          <a:stretch>
            <a:fillRect/>
          </a:stretch>
        </p:blipFill>
        <p:spPr>
          <a:xfrm>
            <a:off x="457200" y="1295400"/>
            <a:ext cx="8229600" cy="457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2B EDG  Time Delay Relay</a:t>
            </a:r>
            <a:endParaRPr lang="en-US" dirty="0"/>
          </a:p>
        </p:txBody>
      </p:sp>
      <p:sp>
        <p:nvSpPr>
          <p:cNvPr id="4" name="Slide Number Placeholder 3"/>
          <p:cNvSpPr>
            <a:spLocks noGrp="1"/>
          </p:cNvSpPr>
          <p:nvPr>
            <p:ph type="sldNum" sz="quarter" idx="12"/>
          </p:nvPr>
        </p:nvSpPr>
        <p:spPr/>
        <p:txBody>
          <a:bodyPr/>
          <a:lstStyle/>
          <a:p>
            <a:fld id="{9EDB96DC-2774-4602-AED4-2F199523ACB1}" type="slidenum">
              <a:rPr lang="en-US" smtClean="0"/>
              <a:pPr/>
              <a:t>12</a:t>
            </a:fld>
            <a:endParaRPr lang="en-US"/>
          </a:p>
        </p:txBody>
      </p:sp>
      <p:pic>
        <p:nvPicPr>
          <p:cNvPr id="5" name="Content Placeholder 4" descr="IMG00013-20100220-1740.jpg"/>
          <p:cNvPicPr>
            <a:picLocks noGrp="1"/>
          </p:cNvPicPr>
          <p:nvPr>
            <p:ph idx="1"/>
          </p:nvPr>
        </p:nvPicPr>
        <p:blipFill>
          <a:blip r:embed="rId2" cstate="print"/>
          <a:stretch>
            <a:fillRect/>
          </a:stretch>
        </p:blipFill>
        <p:spPr>
          <a:xfrm>
            <a:off x="1554691" y="1600200"/>
            <a:ext cx="6034617" cy="4525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8000" dirty="0" smtClean="0"/>
              <a:t>So What?</a:t>
            </a:r>
            <a:endParaRPr lang="en-US" sz="8000" dirty="0"/>
          </a:p>
        </p:txBody>
      </p:sp>
      <p:sp>
        <p:nvSpPr>
          <p:cNvPr id="4" name="Slide Number Placeholder 3"/>
          <p:cNvSpPr>
            <a:spLocks noGrp="1"/>
          </p:cNvSpPr>
          <p:nvPr>
            <p:ph type="sldNum" sz="quarter" idx="12"/>
          </p:nvPr>
        </p:nvSpPr>
        <p:spPr/>
        <p:txBody>
          <a:bodyPr/>
          <a:lstStyle/>
          <a:p>
            <a:fld id="{9EDB96DC-2774-4602-AED4-2F199523ACB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rPr>
              <a:t>A </a:t>
            </a:r>
            <a:r>
              <a:rPr lang="en-US" sz="3600" dirty="0" smtClean="0">
                <a:solidFill>
                  <a:schemeClr val="tx2"/>
                </a:solidFill>
              </a:rPr>
              <a:t>World Famous Valve – Anyone Know? </a:t>
            </a:r>
            <a:endParaRPr lang="en-US" sz="3600" dirty="0">
              <a:solidFill>
                <a:schemeClr val="tx2"/>
              </a:solidFill>
            </a:endParaRPr>
          </a:p>
        </p:txBody>
      </p:sp>
      <p:pic>
        <p:nvPicPr>
          <p:cNvPr id="77826" name="Picture 2"/>
          <p:cNvPicPr>
            <a:picLocks noChangeAspect="1" noChangeArrowheads="1"/>
          </p:cNvPicPr>
          <p:nvPr/>
        </p:nvPicPr>
        <p:blipFill>
          <a:blip r:embed="rId3" cstate="print"/>
          <a:srcRect/>
          <a:stretch>
            <a:fillRect/>
          </a:stretch>
        </p:blipFill>
        <p:spPr bwMode="auto">
          <a:xfrm>
            <a:off x="1562100" y="1219200"/>
            <a:ext cx="6362700"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Three Mile Island </a:t>
            </a:r>
            <a:endParaRPr lang="en-US" sz="3600" dirty="0">
              <a:solidFill>
                <a:schemeClr val="tx2"/>
              </a:solidFill>
            </a:endParaRPr>
          </a:p>
        </p:txBody>
      </p:sp>
      <p:pic>
        <p:nvPicPr>
          <p:cNvPr id="79874" name="Picture 2"/>
          <p:cNvPicPr>
            <a:picLocks noChangeAspect="1" noChangeArrowheads="1"/>
          </p:cNvPicPr>
          <p:nvPr/>
        </p:nvPicPr>
        <p:blipFill>
          <a:blip r:embed="rId3" cstate="print"/>
          <a:srcRect/>
          <a:stretch>
            <a:fillRect/>
          </a:stretch>
        </p:blipFill>
        <p:spPr bwMode="auto">
          <a:xfrm>
            <a:off x="1828800" y="1219200"/>
            <a:ext cx="6375400"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Three Mile Island </a:t>
            </a:r>
            <a:endParaRPr lang="en-US" sz="3600" dirty="0">
              <a:solidFill>
                <a:schemeClr val="tx2"/>
              </a:solidFill>
            </a:endParaRPr>
          </a:p>
        </p:txBody>
      </p:sp>
      <p:pic>
        <p:nvPicPr>
          <p:cNvPr id="75778" name="Picture 2"/>
          <p:cNvPicPr>
            <a:picLocks noChangeAspect="1" noChangeArrowheads="1"/>
          </p:cNvPicPr>
          <p:nvPr/>
        </p:nvPicPr>
        <p:blipFill>
          <a:blip r:embed="rId3" cstate="print"/>
          <a:srcRect/>
          <a:stretch>
            <a:fillRect/>
          </a:stretch>
        </p:blipFill>
        <p:spPr bwMode="auto">
          <a:xfrm>
            <a:off x="1524000" y="1219200"/>
            <a:ext cx="6604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Three Mile Island </a:t>
            </a:r>
            <a:endParaRPr lang="en-US" sz="3600" dirty="0">
              <a:solidFill>
                <a:schemeClr val="tx2"/>
              </a:solidFill>
            </a:endParaRPr>
          </a:p>
        </p:txBody>
      </p:sp>
      <p:pic>
        <p:nvPicPr>
          <p:cNvPr id="76802" name="Picture 2"/>
          <p:cNvPicPr>
            <a:picLocks noChangeAspect="1" noChangeArrowheads="1"/>
          </p:cNvPicPr>
          <p:nvPr/>
        </p:nvPicPr>
        <p:blipFill>
          <a:blip r:embed="rId3" cstate="print"/>
          <a:srcRect/>
          <a:stretch>
            <a:fillRect/>
          </a:stretch>
        </p:blipFill>
        <p:spPr bwMode="auto">
          <a:xfrm>
            <a:off x="1270000" y="1219200"/>
            <a:ext cx="6502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2010 Dual Unit Trip – Learnings from Root Cause</a:t>
            </a:r>
            <a:endParaRPr lang="en-US" sz="3600" dirty="0"/>
          </a:p>
        </p:txBody>
      </p:sp>
      <p:sp>
        <p:nvSpPr>
          <p:cNvPr id="3" name="Content Placeholder 2"/>
          <p:cNvSpPr>
            <a:spLocks noGrp="1"/>
          </p:cNvSpPr>
          <p:nvPr>
            <p:ph idx="1"/>
          </p:nvPr>
        </p:nvSpPr>
        <p:spPr>
          <a:xfrm>
            <a:off x="152400" y="1219200"/>
            <a:ext cx="8686800" cy="4525963"/>
          </a:xfrm>
        </p:spPr>
        <p:txBody>
          <a:bodyPr>
            <a:normAutofit/>
          </a:bodyPr>
          <a:lstStyle/>
          <a:p>
            <a:r>
              <a:rPr lang="en-US" sz="3000" b="1" dirty="0" smtClean="0"/>
              <a:t>Root Causes</a:t>
            </a:r>
          </a:p>
          <a:p>
            <a:pPr lvl="1"/>
            <a:r>
              <a:rPr lang="en-US" sz="1800" dirty="0" smtClean="0"/>
              <a:t>Roof Leaks (initial trip initiator)</a:t>
            </a:r>
          </a:p>
          <a:p>
            <a:pPr lvl="2"/>
            <a:r>
              <a:rPr lang="en-US" sz="1200" dirty="0" smtClean="0"/>
              <a:t>The station had developed a reactive culture rather than a preventive strategy on dealing with roof leaks, thereby eliminating an increased sensitivity to and tolerating degraded roof conditions.</a:t>
            </a:r>
          </a:p>
          <a:p>
            <a:pPr lvl="1"/>
            <a:r>
              <a:rPr lang="en-US" sz="1800" dirty="0" smtClean="0"/>
              <a:t>Electrical  Malfunctions Leading to Unit 2 Trip</a:t>
            </a:r>
          </a:p>
          <a:p>
            <a:pPr lvl="2"/>
            <a:r>
              <a:rPr lang="en-US" sz="1200" dirty="0" smtClean="0"/>
              <a:t>The station did not challenge and change an original design practice of normal system alignment with the cross station breakers closed feeding alternate RCP busses. This lineup allowed a single failure to allow a Unit 1 fault to propagate to Unit 2. </a:t>
            </a:r>
          </a:p>
          <a:p>
            <a:pPr lvl="1"/>
            <a:r>
              <a:rPr lang="en-US" sz="1800" dirty="0" smtClean="0"/>
              <a:t>2B EDG Failure to Load</a:t>
            </a:r>
          </a:p>
          <a:p>
            <a:pPr lvl="2"/>
            <a:r>
              <a:rPr lang="en-US" sz="1200" dirty="0" smtClean="0"/>
              <a:t>The station failed to recognize and quantify the low margin in the low lube oil pressure trip set feature for the EDG and did not rigorously assess all failure modes of an </a:t>
            </a:r>
            <a:r>
              <a:rPr lang="en-US" sz="1200" dirty="0" err="1" smtClean="0"/>
              <a:t>Agastat</a:t>
            </a:r>
            <a:r>
              <a:rPr lang="en-US" sz="1200" dirty="0" smtClean="0"/>
              <a:t> relay prior to extending it’s service life beyond the vendor recommended qualified lifetime.</a:t>
            </a:r>
          </a:p>
          <a:p>
            <a:pPr lvl="2">
              <a:buNone/>
            </a:pPr>
            <a:endParaRPr lang="en-US" sz="1200" dirty="0" smtClean="0"/>
          </a:p>
          <a:p>
            <a:r>
              <a:rPr lang="en-US" sz="2000" dirty="0" smtClean="0"/>
              <a:t>Compensatory actions have been completed for all areas and extensive corrective actions are in progress for contributing causes and extent of condition</a:t>
            </a:r>
          </a:p>
          <a:p>
            <a:pPr lvl="2">
              <a:buNone/>
            </a:pPr>
            <a:endParaRPr lang="en-US" sz="1300" dirty="0" smtClean="0"/>
          </a:p>
          <a:p>
            <a:pPr lvl="1"/>
            <a:endParaRPr lang="en-US" sz="1700" dirty="0" smtClean="0"/>
          </a:p>
        </p:txBody>
      </p:sp>
      <p:sp>
        <p:nvSpPr>
          <p:cNvPr id="5" name="Rectangle 4"/>
          <p:cNvSpPr/>
          <p:nvPr/>
        </p:nvSpPr>
        <p:spPr>
          <a:xfrm>
            <a:off x="228600" y="1219201"/>
            <a:ext cx="8610600" cy="369332"/>
          </a:xfrm>
          <a:prstGeom prst="rect">
            <a:avLst/>
          </a:prstGeom>
        </p:spPr>
        <p:txBody>
          <a:bodyPr wrap="square">
            <a:spAutoFit/>
          </a:bodyPr>
          <a:lstStyle/>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Dual Unit Lessons Learned</a:t>
            </a:r>
            <a:endParaRPr lang="en-US" sz="3600" dirty="0">
              <a:solidFill>
                <a:schemeClr val="tx2"/>
              </a:solidFill>
            </a:endParaRPr>
          </a:p>
        </p:txBody>
      </p:sp>
      <p:sp>
        <p:nvSpPr>
          <p:cNvPr id="4" name="Content Placeholder 3"/>
          <p:cNvSpPr>
            <a:spLocks noGrp="1"/>
          </p:cNvSpPr>
          <p:nvPr>
            <p:ph idx="1"/>
          </p:nvPr>
        </p:nvSpPr>
        <p:spPr>
          <a:xfrm>
            <a:off x="152400" y="1066800"/>
            <a:ext cx="8534400" cy="4572000"/>
          </a:xfrm>
        </p:spPr>
        <p:txBody>
          <a:bodyPr>
            <a:normAutofit/>
          </a:bodyPr>
          <a:lstStyle/>
          <a:p>
            <a:pPr algn="ctr"/>
            <a:r>
              <a:rPr lang="en-US" sz="3000" b="1" dirty="0" smtClean="0"/>
              <a:t>Other Learning’s not directly related to the event:</a:t>
            </a:r>
          </a:p>
          <a:p>
            <a:pPr lvl="1"/>
            <a:r>
              <a:rPr lang="en-US" sz="2400" dirty="0" smtClean="0"/>
              <a:t>Lack of documentation of issues – not using CAP, not learning from small stuff</a:t>
            </a:r>
          </a:p>
          <a:p>
            <a:pPr lvl="1"/>
            <a:r>
              <a:rPr lang="en-US" sz="2400" dirty="0" smtClean="0"/>
              <a:t>Quarantine – admin procedure</a:t>
            </a:r>
          </a:p>
          <a:p>
            <a:pPr lvl="1"/>
            <a:r>
              <a:rPr lang="en-US" sz="2400" dirty="0" smtClean="0"/>
              <a:t>Lack of relay trending program- admin procedure</a:t>
            </a:r>
          </a:p>
          <a:p>
            <a:pPr lvl="1"/>
            <a:r>
              <a:rPr lang="en-US" sz="2400" dirty="0" smtClean="0"/>
              <a:t>Set points of relays different than the design calculations</a:t>
            </a:r>
          </a:p>
          <a:p>
            <a:pPr lvl="1"/>
            <a:r>
              <a:rPr lang="en-US" sz="2400" dirty="0" smtClean="0"/>
              <a:t>PORC – lack of healthy discussions to drive high levels of performance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a:body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EDB96DC-2774-4602-AED4-2F199523ACB1}" type="slidenum">
              <a:rPr lang="en-US" smtClean="0"/>
              <a:pPr/>
              <a:t>2</a:t>
            </a:fld>
            <a:endParaRPr lang="en-US"/>
          </a:p>
        </p:txBody>
      </p:sp>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Calvert Cliffs Strengths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6" name="Group 5"/>
          <p:cNvGrpSpPr/>
          <p:nvPr/>
        </p:nvGrpSpPr>
        <p:grpSpPr>
          <a:xfrm>
            <a:off x="228600" y="1295400"/>
            <a:ext cx="8763000" cy="4800601"/>
            <a:chOff x="228600" y="1295400"/>
            <a:chExt cx="8763000" cy="4800601"/>
          </a:xfrm>
        </p:grpSpPr>
        <p:sp>
          <p:nvSpPr>
            <p:cNvPr id="7" name="Rectangle 51"/>
            <p:cNvSpPr>
              <a:spLocks noChangeArrowheads="1"/>
            </p:cNvSpPr>
            <p:nvPr>
              <p:custDataLst>
                <p:tags r:id="rId1"/>
              </p:custDataLst>
            </p:nvPr>
          </p:nvSpPr>
          <p:spPr bwMode="gray">
            <a:xfrm>
              <a:off x="228600" y="1295401"/>
              <a:ext cx="4114800" cy="4800600"/>
            </a:xfrm>
            <a:prstGeom prst="rect">
              <a:avLst/>
            </a:prstGeom>
            <a:solidFill>
              <a:schemeClr val="bg1"/>
            </a:solidFill>
            <a:ln w="9525">
              <a:noFill/>
              <a:miter lim="800000"/>
              <a:headEnd/>
              <a:tailEnd/>
            </a:ln>
          </p:spPr>
          <p:txBody>
            <a:bodyPr lIns="72000" tIns="72000" rIns="72000" bIns="72000"/>
            <a:lstStyle/>
            <a:p>
              <a:pPr marL="179388" indent="-179388" eaLnBrk="0" hangingPunct="0">
                <a:spcBef>
                  <a:spcPct val="60000"/>
                </a:spcBef>
                <a:buClr>
                  <a:schemeClr val="tx1"/>
                </a:buClr>
                <a:buFont typeface="Wingdings" pitchFamily="2" charset="2"/>
                <a:buChar char="§"/>
              </a:pPr>
              <a:r>
                <a:rPr lang="en-US" sz="2400" dirty="0" smtClean="0"/>
                <a:t>Respect</a:t>
              </a:r>
            </a:p>
            <a:p>
              <a:pPr marL="179388" indent="-179388" eaLnBrk="0" hangingPunct="0">
                <a:spcBef>
                  <a:spcPct val="60000"/>
                </a:spcBef>
                <a:buClr>
                  <a:schemeClr val="tx1"/>
                </a:buClr>
                <a:buFont typeface="Wingdings" pitchFamily="2" charset="2"/>
                <a:buChar char="§"/>
              </a:pPr>
              <a:r>
                <a:rPr lang="en-US" sz="2400" dirty="0" smtClean="0"/>
                <a:t>Pride</a:t>
              </a:r>
            </a:p>
            <a:p>
              <a:pPr marL="179388" indent="-179388" eaLnBrk="0" hangingPunct="0">
                <a:spcBef>
                  <a:spcPct val="60000"/>
                </a:spcBef>
                <a:buClr>
                  <a:schemeClr val="tx1"/>
                </a:buClr>
                <a:buFont typeface="Wingdings" pitchFamily="2" charset="2"/>
                <a:buChar char="§"/>
              </a:pPr>
              <a:r>
                <a:rPr lang="en-US" sz="2400" dirty="0" smtClean="0"/>
                <a:t>Driven/Caring workforce</a:t>
              </a:r>
            </a:p>
            <a:p>
              <a:pPr marL="179388" indent="-179388" eaLnBrk="0" hangingPunct="0">
                <a:spcBef>
                  <a:spcPct val="60000"/>
                </a:spcBef>
                <a:buClr>
                  <a:schemeClr val="tx1"/>
                </a:buClr>
                <a:buFont typeface="Wingdings" pitchFamily="2" charset="2"/>
                <a:buChar char="§"/>
              </a:pPr>
              <a:r>
                <a:rPr lang="en-US" sz="2400" dirty="0" smtClean="0"/>
                <a:t>Potential</a:t>
              </a:r>
            </a:p>
            <a:p>
              <a:pPr marL="179388" indent="-179388" eaLnBrk="0" hangingPunct="0">
                <a:spcBef>
                  <a:spcPct val="60000"/>
                </a:spcBef>
                <a:buClr>
                  <a:schemeClr val="tx1"/>
                </a:buClr>
                <a:buFont typeface="Wingdings" pitchFamily="2" charset="2"/>
                <a:buChar char="§"/>
              </a:pPr>
              <a:r>
                <a:rPr lang="en-US" sz="2400" dirty="0" smtClean="0"/>
                <a:t>Reacting to crisis</a:t>
              </a:r>
            </a:p>
            <a:p>
              <a:pPr marL="179388" indent="-179388" eaLnBrk="0" hangingPunct="0">
                <a:spcBef>
                  <a:spcPct val="60000"/>
                </a:spcBef>
                <a:buClr>
                  <a:schemeClr val="tx1"/>
                </a:buClr>
                <a:buFont typeface="Wingdings" pitchFamily="2" charset="2"/>
                <a:buChar char="§"/>
              </a:pPr>
              <a:r>
                <a:rPr lang="en-US" sz="2400" dirty="0" smtClean="0"/>
                <a:t>Teamwork</a:t>
              </a:r>
            </a:p>
            <a:p>
              <a:pPr marL="179388" indent="-179388" eaLnBrk="0" hangingPunct="0">
                <a:spcBef>
                  <a:spcPct val="60000"/>
                </a:spcBef>
                <a:buClr>
                  <a:schemeClr val="tx1"/>
                </a:buClr>
                <a:buFont typeface="Wingdings" pitchFamily="2" charset="2"/>
                <a:buChar char="§"/>
              </a:pPr>
              <a:r>
                <a:rPr lang="en-US" sz="2400" dirty="0" smtClean="0"/>
                <a:t>Rallying/solving issues</a:t>
              </a:r>
            </a:p>
            <a:p>
              <a:pPr marL="179388" indent="-179388" eaLnBrk="0" hangingPunct="0">
                <a:spcBef>
                  <a:spcPct val="60000"/>
                </a:spcBef>
                <a:buClr>
                  <a:schemeClr val="tx1"/>
                </a:buClr>
                <a:buFont typeface="Wingdings" pitchFamily="2" charset="2"/>
                <a:buChar char="§"/>
              </a:pPr>
              <a:r>
                <a:rPr lang="en-US" sz="2400" dirty="0" smtClean="0"/>
                <a:t>Plant Ownership</a:t>
              </a:r>
            </a:p>
            <a:p>
              <a:pPr marL="179388" indent="-179388" eaLnBrk="0" hangingPunct="0">
                <a:spcBef>
                  <a:spcPct val="60000"/>
                </a:spcBef>
                <a:buClr>
                  <a:schemeClr val="tx1"/>
                </a:buClr>
                <a:buFont typeface="Wingdings" pitchFamily="2" charset="2"/>
                <a:buChar char="§"/>
              </a:pPr>
              <a:endParaRPr lang="en-US" sz="2400" dirty="0"/>
            </a:p>
          </p:txBody>
        </p:sp>
        <p:sp>
          <p:nvSpPr>
            <p:cNvPr id="8" name="Rectangle 7"/>
            <p:cNvSpPr/>
            <p:nvPr/>
          </p:nvSpPr>
          <p:spPr>
            <a:xfrm>
              <a:off x="4419600" y="1295400"/>
              <a:ext cx="4572000" cy="3785652"/>
            </a:xfrm>
            <a:prstGeom prst="rect">
              <a:avLst/>
            </a:prstGeom>
          </p:spPr>
          <p:txBody>
            <a:bodyPr>
              <a:spAutoFit/>
            </a:bodyPr>
            <a:lstStyle/>
            <a:p>
              <a:pPr marL="179388" indent="-179388" eaLnBrk="0" hangingPunct="0">
                <a:spcBef>
                  <a:spcPct val="60000"/>
                </a:spcBef>
                <a:buClr>
                  <a:schemeClr val="tx1"/>
                </a:buClr>
                <a:buFont typeface="Wingdings" pitchFamily="2" charset="2"/>
                <a:buChar char="§"/>
              </a:pPr>
              <a:r>
                <a:rPr lang="en-US" sz="2400" dirty="0" smtClean="0"/>
                <a:t>Talented People</a:t>
              </a:r>
            </a:p>
            <a:p>
              <a:pPr marL="179388" indent="-179388" eaLnBrk="0" hangingPunct="0">
                <a:spcBef>
                  <a:spcPct val="60000"/>
                </a:spcBef>
                <a:buClr>
                  <a:schemeClr val="tx1"/>
                </a:buClr>
                <a:buFont typeface="Wingdings" pitchFamily="2" charset="2"/>
                <a:buChar char="§"/>
              </a:pPr>
              <a:r>
                <a:rPr lang="en-US" sz="2400" dirty="0" smtClean="0"/>
                <a:t>Flexible Workforce</a:t>
              </a:r>
            </a:p>
            <a:p>
              <a:pPr marL="179388" indent="-179388" eaLnBrk="0" hangingPunct="0">
                <a:spcBef>
                  <a:spcPct val="60000"/>
                </a:spcBef>
                <a:buClr>
                  <a:schemeClr val="tx1"/>
                </a:buClr>
                <a:buFont typeface="Wingdings" pitchFamily="2" charset="2"/>
                <a:buChar char="§"/>
              </a:pPr>
              <a:r>
                <a:rPr lang="en-US" sz="2400" dirty="0" smtClean="0"/>
                <a:t>People Like Each Other</a:t>
              </a:r>
            </a:p>
            <a:p>
              <a:pPr marL="179388" indent="-179388" eaLnBrk="0" hangingPunct="0">
                <a:spcBef>
                  <a:spcPct val="60000"/>
                </a:spcBef>
                <a:buClr>
                  <a:schemeClr val="tx1"/>
                </a:buClr>
                <a:buFont typeface="Wingdings" pitchFamily="2" charset="2"/>
                <a:buChar char="§"/>
              </a:pPr>
              <a:r>
                <a:rPr lang="en-US" sz="2400" dirty="0" smtClean="0"/>
                <a:t>Coaching &amp; Accepting of Coaching</a:t>
              </a:r>
            </a:p>
            <a:p>
              <a:pPr marL="179388" indent="-179388" eaLnBrk="0" hangingPunct="0">
                <a:spcBef>
                  <a:spcPct val="60000"/>
                </a:spcBef>
                <a:buClr>
                  <a:schemeClr val="tx1"/>
                </a:buClr>
                <a:buFont typeface="Wingdings" pitchFamily="2" charset="2"/>
                <a:buChar char="§"/>
              </a:pPr>
              <a:r>
                <a:rPr lang="en-US" sz="2400" dirty="0" smtClean="0"/>
                <a:t>Go Beyond “Normal” Boundaries</a:t>
              </a:r>
            </a:p>
            <a:p>
              <a:pPr marL="179388" indent="-179388" eaLnBrk="0" hangingPunct="0">
                <a:spcBef>
                  <a:spcPct val="60000"/>
                </a:spcBef>
                <a:buClr>
                  <a:schemeClr val="tx1"/>
                </a:buClr>
                <a:buFont typeface="Wingdings" pitchFamily="2" charset="2"/>
                <a:buChar char="§"/>
              </a:pPr>
              <a:r>
                <a:rPr lang="en-US" sz="2400" dirty="0" smtClean="0"/>
                <a:t>Process Driven</a:t>
              </a:r>
              <a:endParaRPr lang="en-US" sz="24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Case for Change</a:t>
            </a:r>
            <a:endParaRPr lang="en-US" sz="3600"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2400" dirty="0" smtClean="0"/>
              <a:t>Several equipment issues and program breakdowns combined to challenge the station the first six months of the year</a:t>
            </a:r>
          </a:p>
          <a:p>
            <a:r>
              <a:rPr lang="en-US" sz="2400" dirty="0" smtClean="0"/>
              <a:t>Large backlogs are a ‘shot on goal’</a:t>
            </a:r>
          </a:p>
          <a:p>
            <a:r>
              <a:rPr lang="en-US" sz="2400" dirty="0" smtClean="0"/>
              <a:t>Lost regulatory margin with the NRC &amp; INPO</a:t>
            </a:r>
          </a:p>
          <a:p>
            <a:r>
              <a:rPr lang="en-US" sz="2400" dirty="0" smtClean="0"/>
              <a:t>Program Gaps and backlogs are leading indicators of plant performance</a:t>
            </a:r>
          </a:p>
          <a:p>
            <a:r>
              <a:rPr lang="en-US" sz="2400" dirty="0" smtClean="0"/>
              <a:t>Events are lagging indicators of the direction of the plant</a:t>
            </a:r>
          </a:p>
          <a:p>
            <a:pPr>
              <a:buNone/>
            </a:pPr>
            <a:r>
              <a:rPr lang="en-US" sz="2400" dirty="0" smtClean="0"/>
              <a:t>“</a:t>
            </a:r>
            <a:r>
              <a:rPr lang="en-US" sz="2400" b="1" i="1" dirty="0" smtClean="0"/>
              <a:t>We must use these events as a burning platform to identify all issues and understand the extent of condition to arrest this decline and improve plant performance.  Good human performance, fundamental behaviors and training prevented the situation from deteriorating.”</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Case For Change </a:t>
            </a:r>
            <a:r>
              <a:rPr lang="en-US" sz="3600"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Aggressive action at first sign of decline</a:t>
            </a:r>
          </a:p>
          <a:p>
            <a:r>
              <a:rPr lang="en-US" dirty="0" smtClean="0"/>
              <a:t>Embrace critical feedback – all sources</a:t>
            </a:r>
          </a:p>
          <a:p>
            <a:r>
              <a:rPr lang="en-US" dirty="0" smtClean="0"/>
              <a:t>Intolerance, not dissatisfaction or rationalization</a:t>
            </a:r>
          </a:p>
          <a:p>
            <a:r>
              <a:rPr lang="en-US" dirty="0" smtClean="0"/>
              <a:t>Engagement at all levels</a:t>
            </a:r>
          </a:p>
          <a:p>
            <a:r>
              <a:rPr lang="en-US" dirty="0" smtClean="0"/>
              <a:t>Training &amp; CAP valued as critical values</a:t>
            </a:r>
          </a:p>
          <a:p>
            <a:r>
              <a:rPr lang="en-US" dirty="0" smtClean="0"/>
              <a:t>Genuine focus on </a:t>
            </a:r>
            <a:r>
              <a:rPr lang="en-US" i="1" dirty="0" smtClean="0"/>
              <a:t>Learning Culture</a:t>
            </a:r>
          </a:p>
          <a:p>
            <a:pPr algn="ctr">
              <a:buNone/>
            </a:pPr>
            <a:r>
              <a:rPr lang="en-US" sz="2800" b="1" i="1" dirty="0" smtClean="0"/>
              <a:t>“These must be our burning platform for our Case for Change”</a:t>
            </a:r>
          </a:p>
          <a:p>
            <a:pPr>
              <a:buNone/>
            </a:pP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Case for Change</a:t>
            </a:r>
            <a:endParaRPr lang="en-US" sz="3600" dirty="0">
              <a:solidFill>
                <a:schemeClr val="tx2"/>
              </a:solidFill>
            </a:endParaRPr>
          </a:p>
        </p:txBody>
      </p:sp>
      <p:sp>
        <p:nvSpPr>
          <p:cNvPr id="3" name="Content Placeholder 2"/>
          <p:cNvSpPr>
            <a:spLocks noGrp="1"/>
          </p:cNvSpPr>
          <p:nvPr>
            <p:ph idx="1"/>
          </p:nvPr>
        </p:nvSpPr>
        <p:spPr>
          <a:xfrm>
            <a:off x="457200" y="1295400"/>
            <a:ext cx="8229600" cy="4830763"/>
          </a:xfrm>
        </p:spPr>
        <p:txBody>
          <a:bodyPr/>
          <a:lstStyle/>
          <a:p>
            <a:r>
              <a:rPr lang="en-US" sz="2400" dirty="0" smtClean="0"/>
              <a:t>Challenge the status quo and past practices in a positive and supportive way</a:t>
            </a:r>
          </a:p>
          <a:p>
            <a:r>
              <a:rPr lang="en-US" sz="2400" dirty="0" smtClean="0"/>
              <a:t>Keep what's good and build on it</a:t>
            </a:r>
          </a:p>
          <a:p>
            <a:r>
              <a:rPr lang="en-US" sz="2400" dirty="0" smtClean="0"/>
              <a:t>Have a thirst for what good really looks like</a:t>
            </a:r>
          </a:p>
          <a:p>
            <a:r>
              <a:rPr lang="en-US" sz="2400" dirty="0" smtClean="0"/>
              <a:t>Value training and CAP in building a learning organization</a:t>
            </a:r>
          </a:p>
          <a:p>
            <a:r>
              <a:rPr lang="en-US" sz="2400" dirty="0" smtClean="0"/>
              <a:t>Don’t be victims – look to the future.  Each of us needs to row forward, we each can  have an impact</a:t>
            </a:r>
          </a:p>
          <a:p>
            <a:r>
              <a:rPr lang="en-US" sz="2400" dirty="0" smtClean="0"/>
              <a:t>Have a sense of urgency in reducing the backlog</a:t>
            </a:r>
          </a:p>
          <a:p>
            <a:r>
              <a:rPr lang="en-US" sz="2400" dirty="0" smtClean="0"/>
              <a:t>Participate in a case study in your department</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for Change- Human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FLS Meetings- Review a standard each meeting- discuss and align</a:t>
            </a:r>
          </a:p>
          <a:p>
            <a:r>
              <a:rPr lang="en-US" dirty="0" smtClean="0"/>
              <a:t>Procedure adherence- Admin procedure in hand day on Wednesdays</a:t>
            </a:r>
          </a:p>
          <a:p>
            <a:r>
              <a:rPr lang="en-US" dirty="0" smtClean="0"/>
              <a:t>Observations</a:t>
            </a:r>
          </a:p>
          <a:p>
            <a:pPr lvl="1"/>
            <a:r>
              <a:rPr lang="en-US" dirty="0" smtClean="0"/>
              <a:t>Deep observation program- leverage a strength via paired observations more focused report out</a:t>
            </a:r>
          </a:p>
          <a:p>
            <a:pPr lvl="1"/>
            <a:r>
              <a:rPr lang="en-US" dirty="0" smtClean="0"/>
              <a:t>Reenergize WRAP- Behavior Based Observation Program</a:t>
            </a:r>
          </a:p>
        </p:txBody>
      </p:sp>
      <p:sp>
        <p:nvSpPr>
          <p:cNvPr id="4" name="Slide Number Placeholder 3"/>
          <p:cNvSpPr>
            <a:spLocks noGrp="1"/>
          </p:cNvSpPr>
          <p:nvPr>
            <p:ph type="sldNum" sz="quarter" idx="12"/>
          </p:nvPr>
        </p:nvSpPr>
        <p:spPr/>
        <p:txBody>
          <a:bodyPr/>
          <a:lstStyle/>
          <a:p>
            <a:fld id="{9EDB96DC-2774-4602-AED4-2F199523ACB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for Change- Human Performance</a:t>
            </a:r>
            <a:endParaRPr lang="en-US" dirty="0"/>
          </a:p>
        </p:txBody>
      </p:sp>
      <p:sp>
        <p:nvSpPr>
          <p:cNvPr id="3" name="Content Placeholder 2"/>
          <p:cNvSpPr>
            <a:spLocks noGrp="1"/>
          </p:cNvSpPr>
          <p:nvPr>
            <p:ph idx="1"/>
          </p:nvPr>
        </p:nvSpPr>
        <p:spPr/>
        <p:txBody>
          <a:bodyPr/>
          <a:lstStyle/>
          <a:p>
            <a:r>
              <a:rPr lang="en-US" dirty="0" smtClean="0"/>
              <a:t>Human performance oversight board </a:t>
            </a:r>
          </a:p>
          <a:p>
            <a:r>
              <a:rPr lang="en-US" dirty="0" smtClean="0"/>
              <a:t>Site Safety Committee Action Team</a:t>
            </a:r>
          </a:p>
          <a:p>
            <a:r>
              <a:rPr lang="en-US" dirty="0" smtClean="0"/>
              <a:t>Department Specific DLA’s</a:t>
            </a:r>
          </a:p>
          <a:p>
            <a:r>
              <a:rPr lang="en-US" dirty="0" smtClean="0"/>
              <a:t>Paired inspections of shops and office areas</a:t>
            </a:r>
          </a:p>
          <a:p>
            <a:r>
              <a:rPr lang="en-US" dirty="0" smtClean="0"/>
              <a:t>Long range strategic plan-</a:t>
            </a:r>
          </a:p>
          <a:p>
            <a:pPr lvl="1"/>
            <a:r>
              <a:rPr lang="en-US" dirty="0" smtClean="0"/>
              <a:t>Based on INPO 07-006</a:t>
            </a:r>
          </a:p>
          <a:p>
            <a:endParaRPr lang="en-US" dirty="0"/>
          </a:p>
        </p:txBody>
      </p:sp>
      <p:sp>
        <p:nvSpPr>
          <p:cNvPr id="4" name="Slide Number Placeholder 3"/>
          <p:cNvSpPr>
            <a:spLocks noGrp="1"/>
          </p:cNvSpPr>
          <p:nvPr>
            <p:ph type="sldNum" sz="quarter" idx="12"/>
          </p:nvPr>
        </p:nvSpPr>
        <p:spPr/>
        <p:txBody>
          <a:bodyPr/>
          <a:lstStyle/>
          <a:p>
            <a:fld id="{9EDB96DC-2774-4602-AED4-2F199523ACB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bg1"/>
                </a:solidFill>
              </a:rPr>
              <a:t>“</a:t>
            </a:r>
            <a:r>
              <a:rPr lang="en-US" sz="3600" dirty="0" smtClean="0">
                <a:solidFill>
                  <a:schemeClr val="tx2"/>
                </a:solidFill>
              </a:rPr>
              <a:t>A Thirst For What Good Looks Like</a:t>
            </a:r>
            <a:endParaRPr lang="en-US" sz="3600" dirty="0">
              <a:solidFill>
                <a:schemeClr val="tx2"/>
              </a:solidFill>
            </a:endParaRPr>
          </a:p>
        </p:txBody>
      </p:sp>
      <p:pic>
        <p:nvPicPr>
          <p:cNvPr id="44034" name="Picture 2" descr="C:\Documents and Settings\e16808\Desktop\Table Top.jpg"/>
          <p:cNvPicPr>
            <a:picLocks noChangeAspect="1" noChangeArrowheads="1"/>
          </p:cNvPicPr>
          <p:nvPr/>
        </p:nvPicPr>
        <p:blipFill>
          <a:blip r:embed="rId2" cstate="print"/>
          <a:srcRect/>
          <a:stretch>
            <a:fillRect/>
          </a:stretch>
        </p:blipFill>
        <p:spPr bwMode="auto">
          <a:xfrm>
            <a:off x="2438400" y="1219201"/>
            <a:ext cx="3378200" cy="4800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057400"/>
            <a:ext cx="6477000" cy="1470025"/>
          </a:xfrm>
        </p:spPr>
        <p:txBody>
          <a:bodyPr/>
          <a:lstStyle/>
          <a:p>
            <a:r>
              <a:rPr lang="en-US" dirty="0" smtClean="0"/>
              <a:t>Calvert Cliffs- A Case for Change</a:t>
            </a:r>
            <a:endParaRPr lang="en-US" dirty="0"/>
          </a:p>
        </p:txBody>
      </p:sp>
      <p:sp>
        <p:nvSpPr>
          <p:cNvPr id="3" name="Subtitle 2"/>
          <p:cNvSpPr>
            <a:spLocks noGrp="1"/>
          </p:cNvSpPr>
          <p:nvPr>
            <p:ph type="subTitle" idx="1"/>
          </p:nvPr>
        </p:nvSpPr>
        <p:spPr>
          <a:xfrm>
            <a:off x="2971800" y="3810000"/>
            <a:ext cx="5715000" cy="1752600"/>
          </a:xfrm>
        </p:spPr>
        <p:txBody>
          <a:bodyPr/>
          <a:lstStyle/>
          <a:p>
            <a:endParaRPr lang="en-US" dirty="0" smtClean="0"/>
          </a:p>
          <a:p>
            <a:r>
              <a:rPr lang="en-US" sz="4800" i="1" dirty="0" smtClean="0">
                <a:solidFill>
                  <a:schemeClr val="accent6">
                    <a:lumMod val="75000"/>
                  </a:schemeClr>
                </a:solidFill>
              </a:rPr>
              <a:t>Questions?</a:t>
            </a:r>
            <a:endParaRPr lang="en-US" sz="4800"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152400" y="1143000"/>
            <a:ext cx="8534400" cy="4572000"/>
          </a:xfrm>
        </p:spPr>
        <p:txBody>
          <a:bodyPr>
            <a:normAutofit fontScale="85000" lnSpcReduction="20000"/>
          </a:bodyPr>
          <a:lstStyle/>
          <a:p>
            <a:r>
              <a:rPr lang="en-US" dirty="0" smtClean="0"/>
              <a:t>INPO 1 for over 10 years</a:t>
            </a:r>
          </a:p>
          <a:p>
            <a:r>
              <a:rPr lang="en-US" dirty="0" smtClean="0"/>
              <a:t>Unit 2 world PWR record for consecutive days online (692 days)- 2009</a:t>
            </a:r>
          </a:p>
          <a:p>
            <a:r>
              <a:rPr lang="en-US" dirty="0" smtClean="0"/>
              <a:t>Record breaking capacity factor- 2008 </a:t>
            </a:r>
          </a:p>
          <a:p>
            <a:r>
              <a:rPr lang="en-US" dirty="0" smtClean="0"/>
              <a:t>Top </a:t>
            </a:r>
            <a:r>
              <a:rPr lang="en-US" dirty="0" err="1" smtClean="0"/>
              <a:t>decile</a:t>
            </a:r>
            <a:r>
              <a:rPr lang="en-US" dirty="0" smtClean="0"/>
              <a:t> cost performance</a:t>
            </a:r>
          </a:p>
          <a:p>
            <a:r>
              <a:rPr lang="en-US" dirty="0" smtClean="0"/>
              <a:t>Outage and dose performance continuously improving</a:t>
            </a:r>
          </a:p>
          <a:p>
            <a:r>
              <a:rPr lang="en-US" dirty="0" smtClean="0"/>
              <a:t>However:</a:t>
            </a:r>
          </a:p>
          <a:p>
            <a:pPr lvl="1"/>
            <a:r>
              <a:rPr lang="en-US" dirty="0" smtClean="0"/>
              <a:t>Rising backlogs</a:t>
            </a:r>
          </a:p>
          <a:p>
            <a:pPr lvl="1"/>
            <a:r>
              <a:rPr lang="en-US" dirty="0" smtClean="0"/>
              <a:t>Gaps in manning</a:t>
            </a:r>
          </a:p>
          <a:p>
            <a:pPr lvl="1"/>
            <a:r>
              <a:rPr lang="en-US" dirty="0" smtClean="0"/>
              <a:t>INPO AFI points out overconfidence in areas of strong performance</a:t>
            </a:r>
          </a:p>
          <a:p>
            <a:endParaRPr lang="en-US" dirty="0" smtClean="0"/>
          </a:p>
          <a:p>
            <a:pPr>
              <a:buNone/>
            </a:pPr>
            <a:endParaRPr lang="en-US" dirty="0"/>
          </a:p>
        </p:txBody>
      </p:sp>
      <p:sp>
        <p:nvSpPr>
          <p:cNvPr id="4" name="Rectangle 3"/>
          <p:cNvSpPr/>
          <p:nvPr/>
        </p:nvSpPr>
        <p:spPr>
          <a:xfrm>
            <a:off x="0" y="228600"/>
            <a:ext cx="6629400" cy="646331"/>
          </a:xfrm>
          <a:prstGeom prst="rect">
            <a:avLst/>
          </a:prstGeom>
        </p:spPr>
        <p:txBody>
          <a:bodyPr wrap="square">
            <a:spAutoFit/>
          </a:bodyPr>
          <a:lstStyle/>
          <a:p>
            <a:pPr lvl="0">
              <a:spcBef>
                <a:spcPct val="0"/>
              </a:spcBef>
              <a:defRPr/>
            </a:pPr>
            <a:r>
              <a:rPr lang="en-US" sz="3600" dirty="0" smtClean="0">
                <a:solidFill>
                  <a:schemeClr val="tx2"/>
                </a:solidFill>
                <a:latin typeface="+mj-lt"/>
              </a:rPr>
              <a:t>Calvert Cliffs History through 2010</a:t>
            </a:r>
            <a:endParaRPr lang="en-US" sz="3600" dirty="0">
              <a:solidFill>
                <a:schemeClr val="tx2"/>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Calvert Cliffs Dual Unit Trip</a:t>
            </a:r>
            <a:endParaRPr lang="en-US" dirty="0"/>
          </a:p>
        </p:txBody>
      </p:sp>
      <p:sp>
        <p:nvSpPr>
          <p:cNvPr id="3" name="Content Placeholder 2"/>
          <p:cNvSpPr>
            <a:spLocks noGrp="1"/>
          </p:cNvSpPr>
          <p:nvPr>
            <p:ph idx="1"/>
          </p:nvPr>
        </p:nvSpPr>
        <p:spPr/>
        <p:txBody>
          <a:bodyPr>
            <a:normAutofit lnSpcReduction="10000"/>
          </a:bodyPr>
          <a:lstStyle/>
          <a:p>
            <a:r>
              <a:rPr lang="en-US" dirty="0" smtClean="0"/>
              <a:t>February 18</a:t>
            </a:r>
            <a:r>
              <a:rPr lang="en-US" baseline="30000" dirty="0" smtClean="0"/>
              <a:t>th</a:t>
            </a:r>
            <a:r>
              <a:rPr lang="en-US" dirty="0" smtClean="0"/>
              <a:t>, 2010</a:t>
            </a:r>
          </a:p>
          <a:p>
            <a:r>
              <a:rPr lang="en-US" dirty="0" smtClean="0"/>
              <a:t>Roof leak causes short in electrical bus, trips Unit 1 RCP and Unit 1 trips</a:t>
            </a:r>
          </a:p>
          <a:p>
            <a:r>
              <a:rPr lang="en-US" dirty="0" smtClean="0"/>
              <a:t>Failure of a relay causes the short to cascade over to Unit 2- Loss of Unit 2 13KV, Unit Trip, Loss of Normal Heat Sink</a:t>
            </a:r>
          </a:p>
          <a:p>
            <a:r>
              <a:rPr lang="en-US" dirty="0" smtClean="0"/>
              <a:t>2B diesel generator fails to load and trips due to low margin and a degraded Agastat on the lube oil system </a:t>
            </a:r>
            <a:endParaRPr lang="en-US" dirty="0"/>
          </a:p>
        </p:txBody>
      </p:sp>
      <p:sp>
        <p:nvSpPr>
          <p:cNvPr id="4" name="Slide Number Placeholder 3"/>
          <p:cNvSpPr>
            <a:spLocks noGrp="1"/>
          </p:cNvSpPr>
          <p:nvPr>
            <p:ph type="sldNum" sz="quarter" idx="12"/>
          </p:nvPr>
        </p:nvSpPr>
        <p:spPr/>
        <p:txBody>
          <a:bodyPr/>
          <a:lstStyle/>
          <a:p>
            <a:fld id="{9EDB96DC-2774-4602-AED4-2F199523ACB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Calvert Cliffs Dual Unit Trip</a:t>
            </a:r>
            <a:endParaRPr lang="en-US" dirty="0"/>
          </a:p>
        </p:txBody>
      </p:sp>
      <p:sp>
        <p:nvSpPr>
          <p:cNvPr id="3" name="Content Placeholder 2"/>
          <p:cNvSpPr>
            <a:spLocks noGrp="1"/>
          </p:cNvSpPr>
          <p:nvPr>
            <p:ph idx="1"/>
          </p:nvPr>
        </p:nvSpPr>
        <p:spPr/>
        <p:txBody>
          <a:bodyPr>
            <a:normAutofit lnSpcReduction="10000"/>
          </a:bodyPr>
          <a:lstStyle/>
          <a:p>
            <a:r>
              <a:rPr lang="en-US" dirty="0" smtClean="0"/>
              <a:t>Significant Event- SEN 283 </a:t>
            </a:r>
          </a:p>
          <a:p>
            <a:r>
              <a:rPr lang="en-US" dirty="0" smtClean="0"/>
              <a:t>Unit 2 was on backup heat removal (Auxiliary feedwater and atmospheric dump valves for several days)</a:t>
            </a:r>
          </a:p>
          <a:p>
            <a:r>
              <a:rPr lang="en-US" dirty="0" smtClean="0"/>
              <a:t>Stressed organization entering Unit 1 outage</a:t>
            </a:r>
          </a:p>
          <a:p>
            <a:r>
              <a:rPr lang="en-US" dirty="0" smtClean="0"/>
              <a:t>Potential White Finding on EDG performance- regulatory scrutiny</a:t>
            </a:r>
          </a:p>
          <a:p>
            <a:r>
              <a:rPr lang="en-US" dirty="0" smtClean="0"/>
              <a:t>Impacts improvement initiatives- reactive rather than  proactive</a:t>
            </a:r>
          </a:p>
          <a:p>
            <a:endParaRPr lang="en-US" dirty="0" smtClean="0"/>
          </a:p>
        </p:txBody>
      </p:sp>
      <p:sp>
        <p:nvSpPr>
          <p:cNvPr id="4" name="Slide Number Placeholder 3"/>
          <p:cNvSpPr>
            <a:spLocks noGrp="1"/>
          </p:cNvSpPr>
          <p:nvPr>
            <p:ph type="sldNum" sz="quarter" idx="12"/>
          </p:nvPr>
        </p:nvSpPr>
        <p:spPr/>
        <p:txBody>
          <a:bodyPr/>
          <a:lstStyle/>
          <a:p>
            <a:fld id="{9EDB96DC-2774-4602-AED4-2F199523ACB1}"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solidFill>
              </a:rPr>
              <a:t>CCNPP Roof Leak  </a:t>
            </a:r>
            <a:endParaRPr lang="en-US" sz="3600" dirty="0">
              <a:solidFill>
                <a:schemeClr val="tx2"/>
              </a:solidFill>
            </a:endParaRPr>
          </a:p>
        </p:txBody>
      </p:sp>
      <p:pic>
        <p:nvPicPr>
          <p:cNvPr id="78850" name="Picture 2"/>
          <p:cNvPicPr>
            <a:picLocks noChangeAspect="1" noChangeArrowheads="1"/>
          </p:cNvPicPr>
          <p:nvPr/>
        </p:nvPicPr>
        <p:blipFill>
          <a:blip r:embed="rId3" cstate="print"/>
          <a:srcRect/>
          <a:stretch>
            <a:fillRect/>
          </a:stretch>
        </p:blipFill>
        <p:spPr bwMode="auto">
          <a:xfrm>
            <a:off x="1676400" y="1295400"/>
            <a:ext cx="6248400" cy="468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CCNPP Roof Leak </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9EDB96DC-2774-4602-AED4-2F199523ACB1}" type="slidenum">
              <a:rPr lang="en-US" smtClean="0"/>
              <a:pPr/>
              <a:t>7</a:t>
            </a:fld>
            <a:endParaRPr lang="en-US"/>
          </a:p>
        </p:txBody>
      </p:sp>
      <p:pic>
        <p:nvPicPr>
          <p:cNvPr id="4" name="Picture 3" descr="APicture 017.jpg"/>
          <p:cNvPicPr/>
          <p:nvPr/>
        </p:nvPicPr>
        <p:blipFill>
          <a:blip r:embed="rId2" cstate="print"/>
          <a:stretch>
            <a:fillRect/>
          </a:stretch>
        </p:blipFill>
        <p:spPr>
          <a:xfrm>
            <a:off x="1600200" y="1371600"/>
            <a:ext cx="5943600" cy="4419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fault</a:t>
            </a:r>
            <a:endParaRPr lang="en-US" dirty="0"/>
          </a:p>
        </p:txBody>
      </p:sp>
      <p:sp>
        <p:nvSpPr>
          <p:cNvPr id="3" name="Slide Number Placeholder 2"/>
          <p:cNvSpPr>
            <a:spLocks noGrp="1"/>
          </p:cNvSpPr>
          <p:nvPr>
            <p:ph type="sldNum" sz="quarter" idx="12"/>
          </p:nvPr>
        </p:nvSpPr>
        <p:spPr/>
        <p:txBody>
          <a:bodyPr/>
          <a:lstStyle/>
          <a:p>
            <a:fld id="{9EDB96DC-2774-4602-AED4-2F199523ACB1}" type="slidenum">
              <a:rPr lang="en-US" smtClean="0"/>
              <a:pPr/>
              <a:t>8</a:t>
            </a:fld>
            <a:endParaRPr lang="en-US"/>
          </a:p>
        </p:txBody>
      </p:sp>
      <p:pic>
        <p:nvPicPr>
          <p:cNvPr id="4" name="Picture 3" descr="APicture 010.jpg"/>
          <p:cNvPicPr/>
          <p:nvPr/>
        </p:nvPicPr>
        <p:blipFill>
          <a:blip r:embed="rId2" cstate="print"/>
          <a:stretch>
            <a:fillRect/>
          </a:stretch>
        </p:blipFill>
        <p:spPr>
          <a:xfrm>
            <a:off x="1600200" y="1371600"/>
            <a:ext cx="5943600" cy="4038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fault</a:t>
            </a:r>
            <a:endParaRPr lang="en-US" dirty="0"/>
          </a:p>
        </p:txBody>
      </p:sp>
      <p:sp>
        <p:nvSpPr>
          <p:cNvPr id="3" name="Slide Number Placeholder 2"/>
          <p:cNvSpPr>
            <a:spLocks noGrp="1"/>
          </p:cNvSpPr>
          <p:nvPr>
            <p:ph type="sldNum" sz="quarter" idx="12"/>
          </p:nvPr>
        </p:nvSpPr>
        <p:spPr/>
        <p:txBody>
          <a:bodyPr/>
          <a:lstStyle/>
          <a:p>
            <a:fld id="{9EDB96DC-2774-4602-AED4-2F199523ACB1}" type="slidenum">
              <a:rPr lang="en-US" smtClean="0"/>
              <a:pPr/>
              <a:t>9</a:t>
            </a:fld>
            <a:endParaRPr lang="en-US"/>
          </a:p>
        </p:txBody>
      </p:sp>
      <p:pic>
        <p:nvPicPr>
          <p:cNvPr id="4" name="Picture 3" descr="APicture 008.jpg"/>
          <p:cNvPicPr/>
          <p:nvPr/>
        </p:nvPicPr>
        <p:blipFill>
          <a:blip r:embed="rId2" cstate="print"/>
          <a:stretch>
            <a:fillRect/>
          </a:stretch>
        </p:blipFill>
        <p:spPr>
          <a:xfrm>
            <a:off x="1600200" y="1627822"/>
            <a:ext cx="5943600" cy="360235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Z76hzelatUCMav_nJNLuY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934</Words>
  <Application>Microsoft Macintosh PowerPoint</Application>
  <PresentationFormat>On-screen Show (4:3)</PresentationFormat>
  <Paragraphs>148</Paragraphs>
  <Slides>26</Slides>
  <Notes>9</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Calvert Cliffs  A Case for Change </vt:lpstr>
      <vt:lpstr>Slide 2</vt:lpstr>
      <vt:lpstr> </vt:lpstr>
      <vt:lpstr>Calvert Cliffs Dual Unit Trip</vt:lpstr>
      <vt:lpstr>Calvert Cliffs Dual Unit Trip</vt:lpstr>
      <vt:lpstr>CCNPP Roof Leak  </vt:lpstr>
      <vt:lpstr>CCNPP Roof Leak </vt:lpstr>
      <vt:lpstr>Ground fault</vt:lpstr>
      <vt:lpstr>Ground fault</vt:lpstr>
      <vt:lpstr>Ground fault</vt:lpstr>
      <vt:lpstr>Fault Relay</vt:lpstr>
      <vt:lpstr> 2B EDG  Time Delay Relay</vt:lpstr>
      <vt:lpstr>Slide 13</vt:lpstr>
      <vt:lpstr>A World Famous Valve – Anyone Know? </vt:lpstr>
      <vt:lpstr>Three Mile Island </vt:lpstr>
      <vt:lpstr>Three Mile Island </vt:lpstr>
      <vt:lpstr>Three Mile Island </vt:lpstr>
      <vt:lpstr>2010 Dual Unit Trip – Learnings from Root Cause</vt:lpstr>
      <vt:lpstr>Dual Unit Lessons Learned</vt:lpstr>
      <vt:lpstr>Case for Change</vt:lpstr>
      <vt:lpstr>Case For Change …</vt:lpstr>
      <vt:lpstr>Case for Change</vt:lpstr>
      <vt:lpstr>Case for Change- Human Performance</vt:lpstr>
      <vt:lpstr>Case for Change- Human Performance</vt:lpstr>
      <vt:lpstr>“A Thirst For What Good Looks Like</vt:lpstr>
      <vt:lpstr>Calvert Cliffs- A Case for Change</vt:lpstr>
    </vt:vector>
  </TitlesOfParts>
  <Company>CEG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e44495</dc:creator>
  <cp:lastModifiedBy>Clint Bucco</cp:lastModifiedBy>
  <cp:revision>280</cp:revision>
  <dcterms:created xsi:type="dcterms:W3CDTF">2011-03-29T13:56:15Z</dcterms:created>
  <dcterms:modified xsi:type="dcterms:W3CDTF">2011-03-29T14:09:44Z</dcterms:modified>
</cp:coreProperties>
</file>